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4" r:id="rId3"/>
    <p:sldId id="298" r:id="rId4"/>
    <p:sldId id="322" r:id="rId5"/>
    <p:sldId id="287" r:id="rId6"/>
    <p:sldId id="299" r:id="rId7"/>
    <p:sldId id="314" r:id="rId8"/>
    <p:sldId id="300" r:id="rId9"/>
    <p:sldId id="303" r:id="rId10"/>
    <p:sldId id="315" r:id="rId11"/>
    <p:sldId id="316" r:id="rId12"/>
    <p:sldId id="318" r:id="rId13"/>
    <p:sldId id="319" r:id="rId14"/>
    <p:sldId id="325" r:id="rId15"/>
    <p:sldId id="324" r:id="rId16"/>
    <p:sldId id="320" r:id="rId17"/>
    <p:sldId id="323" r:id="rId18"/>
    <p:sldId id="297" r:id="rId19"/>
    <p:sldId id="292" r:id="rId20"/>
  </p:sldIdLst>
  <p:sldSz cx="9144000" cy="6858000" type="screen4x3"/>
  <p:notesSz cx="6662738" cy="992663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CC0000"/>
    <a:srgbClr val="CC6600"/>
    <a:srgbClr val="996600"/>
    <a:srgbClr val="FFECAF"/>
    <a:srgbClr val="518BE1"/>
    <a:srgbClr val="B5CCF9"/>
    <a:srgbClr val="3D92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947" autoAdjust="0"/>
    <p:restoredTop sz="92553" autoAdjust="0"/>
  </p:normalViewPr>
  <p:slideViewPr>
    <p:cSldViewPr>
      <p:cViewPr varScale="1">
        <p:scale>
          <a:sx n="108" d="100"/>
          <a:sy n="108" d="100"/>
        </p:scale>
        <p:origin x="49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24"/>
    </p:cViewPr>
  </p:sorterViewPr>
  <p:notesViewPr>
    <p:cSldViewPr>
      <p:cViewPr varScale="1">
        <p:scale>
          <a:sx n="54" d="100"/>
          <a:sy n="54" d="100"/>
        </p:scale>
        <p:origin x="-1770" y="-96"/>
      </p:cViewPr>
      <p:guideLst>
        <p:guide orient="horz" pos="3127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934CB-0070-403E-B2DF-C1FF4A9B82DD}" type="datetimeFigureOut">
              <a:rPr lang="es-ES" smtClean="0"/>
              <a:t>04/03/2019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70F46-35CE-4F6A-9321-FBBD69DC45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3112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F26F19B-19DA-43CC-9B30-3634E0340C04}" type="datetimeFigureOut">
              <a:rPr lang="es-ES"/>
              <a:pPr>
                <a:defRPr/>
              </a:pPr>
              <a:t>04/03/2019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66274" y="4715153"/>
            <a:ext cx="533019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0FF8673E-DEAB-49A5-A971-2289EF22CE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57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6D6A83-BE5E-43C6-B684-6DA820C51AED}" type="slidenum">
              <a:rPr lang="es-ES" sz="1200" smtClean="0"/>
              <a:pPr eaLnBrk="1" hangingPunct="1"/>
              <a:t>1</a:t>
            </a:fld>
            <a:endParaRPr lang="es-E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187675"/>
          </a:xfrm>
        </p:spPr>
        <p:txBody>
          <a:bodyPr/>
          <a:lstStyle>
            <a:lvl1pPr>
              <a:defRPr lang="es-ES" sz="44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5569" y="3789040"/>
            <a:ext cx="6400800" cy="1296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400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 userDrawn="1"/>
        </p:nvSpPr>
        <p:spPr bwMode="auto">
          <a:xfrm>
            <a:off x="536972" y="1484784"/>
            <a:ext cx="806747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Haga clic para modificar el estilo de texto del patrón</a:t>
            </a:r>
          </a:p>
          <a:p>
            <a:pPr lvl="1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800" dirty="0" smtClean="0">
                <a:solidFill>
                  <a:srgbClr val="000000"/>
                </a:solidFill>
                <a:latin typeface="Arial Unicode MS" pitchFamily="34" charset="-128"/>
              </a:rPr>
              <a:t>Segundo nivel</a:t>
            </a:r>
          </a:p>
          <a:p>
            <a:pPr lvl="2"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dirty="0" smtClean="0">
                <a:solidFill>
                  <a:srgbClr val="000000"/>
                </a:solidFill>
                <a:latin typeface="Arial Unicode MS" pitchFamily="34" charset="-128"/>
              </a:rPr>
              <a:t>Tercer nivel</a:t>
            </a:r>
          </a:p>
          <a:p>
            <a:pPr lvl="3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Cuarto nivel</a:t>
            </a:r>
          </a:p>
          <a:p>
            <a:pPr lvl="4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»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Quinto nivel</a:t>
            </a:r>
          </a:p>
        </p:txBody>
      </p:sp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684213" y="26064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000" dirty="0" smtClean="0">
                <a:solidFill>
                  <a:schemeClr val="tx2"/>
                </a:solidFill>
                <a:latin typeface="Arial Black" pitchFamily="34" charset="0"/>
              </a:rPr>
              <a:t>Haga clic para modificar el estilo de título del patrón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237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1331913" y="333375"/>
            <a:ext cx="71294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400" dirty="0" smtClean="0">
                <a:solidFill>
                  <a:schemeClr val="tx2"/>
                </a:solidFill>
                <a:latin typeface="Arial Black" pitchFamily="34" charset="0"/>
              </a:rPr>
              <a:t>Ideas clave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7" y="20638"/>
            <a:ext cx="10350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Marcador de contenido"/>
          <p:cNvSpPr txBox="1">
            <a:spLocks/>
          </p:cNvSpPr>
          <p:nvPr userDrawn="1"/>
        </p:nvSpPr>
        <p:spPr bwMode="auto">
          <a:xfrm>
            <a:off x="536972" y="1484784"/>
            <a:ext cx="806747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Idea clave</a:t>
            </a:r>
            <a:r>
              <a:rPr lang="es-ES" sz="3200" baseline="0" dirty="0" smtClean="0">
                <a:solidFill>
                  <a:srgbClr val="000000"/>
                </a:solidFill>
                <a:latin typeface="Arial Unicode MS" pitchFamily="34" charset="-128"/>
              </a:rPr>
              <a:t> 1</a:t>
            </a:r>
          </a:p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baseline="0" dirty="0" smtClean="0">
                <a:solidFill>
                  <a:srgbClr val="000000"/>
                </a:solidFill>
                <a:latin typeface="Arial Unicode MS" pitchFamily="34" charset="-128"/>
              </a:rPr>
              <a:t>Idea clave 2</a:t>
            </a:r>
          </a:p>
        </p:txBody>
      </p:sp>
    </p:spTree>
    <p:extLst>
      <p:ext uri="{BB962C8B-B14F-4D97-AF65-F5344CB8AC3E}">
        <p14:creationId xmlns:p14="http://schemas.microsoft.com/office/powerpoint/2010/main" val="397126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C52FD-2590-418F-B853-56C0691D2CA8}" type="datetimeFigureOut">
              <a:rPr lang="es-ES"/>
              <a:pPr>
                <a:defRPr/>
              </a:pPr>
              <a:t>04/03/2019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D1966-7F7B-4234-99CE-166EF6C5EC5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235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B1711-CBEC-4B81-BBD0-B11A6F678385}" type="datetimeFigureOut">
              <a:rPr lang="es-ES"/>
              <a:pPr>
                <a:defRPr/>
              </a:pPr>
              <a:t>04/03/2019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0F827-DEC1-4D10-9BEA-49F4941E463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143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5613" y="188640"/>
            <a:ext cx="8229600" cy="1143000"/>
          </a:xfrm>
        </p:spPr>
        <p:txBody>
          <a:bodyPr/>
          <a:lstStyle>
            <a:lvl1pPr>
              <a:defRPr lang="es-ES" sz="40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611560" y="1484784"/>
            <a:ext cx="79208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3200" kern="1200" baseline="0" dirty="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Viñeta 1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3200" kern="1200" baseline="0" dirty="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Viñeta 2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476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8550" y="404664"/>
            <a:ext cx="8229600" cy="1143000"/>
          </a:xfrm>
        </p:spPr>
        <p:txBody>
          <a:bodyPr/>
          <a:lstStyle>
            <a:lvl1pPr>
              <a:defRPr lang="es-ES" sz="40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grpSp>
        <p:nvGrpSpPr>
          <p:cNvPr id="4" name="Group 7"/>
          <p:cNvGrpSpPr>
            <a:grpSpLocks/>
          </p:cNvGrpSpPr>
          <p:nvPr userDrawn="1"/>
        </p:nvGrpSpPr>
        <p:grpSpPr bwMode="auto">
          <a:xfrm>
            <a:off x="5611639" y="2251323"/>
            <a:ext cx="3168650" cy="3065463"/>
            <a:chOff x="3035" y="1570"/>
            <a:chExt cx="2204" cy="2158"/>
          </a:xfrm>
        </p:grpSpPr>
        <p:pic>
          <p:nvPicPr>
            <p:cNvPr id="5" name="Picture 8"/>
            <p:cNvPicPr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010"/>
            <a:stretch>
              <a:fillRect/>
            </a:stretch>
          </p:blipFill>
          <p:spPr bwMode="auto">
            <a:xfrm>
              <a:off x="3035" y="1933"/>
              <a:ext cx="2126" cy="1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3107" y="1570"/>
              <a:ext cx="2132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s-ES" b="1" i="1" smtClean="0">
                  <a:latin typeface="Verdana" pitchFamily="34" charset="0"/>
                </a:rPr>
                <a:t>Eskerrik asko!!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594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20638"/>
            <a:ext cx="10350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1259631" y="215441"/>
            <a:ext cx="7540327" cy="1066130"/>
          </a:xfrm>
        </p:spPr>
        <p:txBody>
          <a:bodyPr/>
          <a:lstStyle>
            <a:lvl1pPr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4294967295" hasCustomPrompt="1"/>
          </p:nvPr>
        </p:nvSpPr>
        <p:spPr bwMode="auto">
          <a:xfrm>
            <a:off x="755576" y="1501899"/>
            <a:ext cx="7920880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buFont typeface="Wingdings" pitchFamily="2" charset="2"/>
              <a:buChar char="ü"/>
              <a:defRPr baseline="0"/>
            </a:lvl1pPr>
          </a:lstStyle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 err="1" smtClean="0">
                <a:latin typeface="Arial Unicode MS" pitchFamily="34" charset="-128"/>
              </a:rPr>
              <a:t>Ideia</a:t>
            </a:r>
            <a:r>
              <a:rPr lang="es-ES" dirty="0" smtClean="0">
                <a:latin typeface="Arial Unicode MS" pitchFamily="34" charset="-128"/>
              </a:rPr>
              <a:t> </a:t>
            </a:r>
            <a:r>
              <a:rPr lang="es-ES" dirty="0" err="1" smtClean="0">
                <a:latin typeface="Arial Unicode MS" pitchFamily="34" charset="-128"/>
              </a:rPr>
              <a:t>nagusia</a:t>
            </a:r>
            <a:r>
              <a:rPr lang="es-ES" dirty="0" smtClean="0">
                <a:latin typeface="Arial Unicode MS" pitchFamily="34" charset="-128"/>
              </a:rPr>
              <a:t> </a:t>
            </a:r>
            <a:r>
              <a:rPr lang="es-ES" dirty="0">
                <a:latin typeface="Arial Unicode MS" pitchFamily="34" charset="-128"/>
              </a:rPr>
              <a:t>1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2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</a:t>
            </a:r>
            <a:r>
              <a:rPr lang="es-ES" dirty="0" smtClean="0">
                <a:latin typeface="Arial Unicode MS" pitchFamily="34" charset="-128"/>
              </a:rPr>
              <a:t>3</a:t>
            </a:r>
            <a:endParaRPr lang="es-ES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4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5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6</a:t>
            </a: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80322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Titulo de estilo de diapositiva</a:t>
            </a:r>
          </a:p>
        </p:txBody>
      </p:sp>
      <p:pic>
        <p:nvPicPr>
          <p:cNvPr id="1027" name="3B33EDE9-9423-4829-8EB1-3CF2B89F22E2" descr="A0C906B2-1E21-4B76-9682-5B3575CFFF5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9" r:id="rId4"/>
    <p:sldLayoutId id="2147483880" r:id="rId5"/>
    <p:sldLayoutId id="2147483885" r:id="rId6"/>
    <p:sldLayoutId id="2147483887" r:id="rId7"/>
    <p:sldLayoutId id="2147483890" r:id="rId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s-ES" sz="4400" kern="1200" dirty="0" smtClean="0">
          <a:solidFill>
            <a:schemeClr val="tx2"/>
          </a:solidFill>
          <a:latin typeface="Arial Black" pitchFamily="34" charset="0"/>
          <a:ea typeface="+mn-ea"/>
          <a:cs typeface="+mn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hyperlink" Target="http://www.osakidetza.euskadi.eus/contenidos/informacion/cevime_infac_2018/eu_def/adjuntos/INFAC_Vol_26_10_maskuri%20hiperaktiboa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11560" y="908720"/>
            <a:ext cx="7772400" cy="2232248"/>
          </a:xfrm>
        </p:spPr>
        <p:txBody>
          <a:bodyPr/>
          <a:lstStyle/>
          <a:p>
            <a:r>
              <a:rPr lang="es-ES" dirty="0"/>
              <a:t/>
            </a:r>
            <a:br>
              <a:rPr lang="es-ES" dirty="0"/>
            </a:br>
            <a:r>
              <a:rPr lang="es-ES" dirty="0"/>
              <a:t> </a:t>
            </a:r>
            <a:r>
              <a:rPr lang="es-ES" b="1" dirty="0"/>
              <a:t>MASKURI HIPERAKTIBOAREN MANEIUA</a:t>
            </a:r>
            <a:r>
              <a:rPr lang="es-ES_tradnl" sz="3600" dirty="0" smtClean="0">
                <a:solidFill>
                  <a:schemeClr val="tx2"/>
                </a:solidFill>
              </a:rPr>
              <a:t/>
            </a:r>
            <a:br>
              <a:rPr lang="es-ES_tradnl" sz="3600" dirty="0" smtClean="0">
                <a:solidFill>
                  <a:schemeClr val="tx2"/>
                </a:solidFill>
              </a:rPr>
            </a:br>
            <a:r>
              <a:rPr lang="es-ES_tradnl" sz="3600" dirty="0" smtClean="0">
                <a:solidFill>
                  <a:schemeClr val="tx2"/>
                </a:solidFill>
              </a:rPr>
              <a:t/>
            </a:r>
            <a:br>
              <a:rPr lang="es-ES_tradnl" sz="3600" dirty="0" smtClean="0">
                <a:solidFill>
                  <a:schemeClr val="tx2"/>
                </a:solidFill>
              </a:rPr>
            </a:br>
            <a: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  <a:t>26 </a:t>
            </a:r>
            <a:r>
              <a:rPr lang="es-ES_tradnl" dirty="0" err="1" smtClean="0">
                <a:solidFill>
                  <a:schemeClr val="tx2"/>
                </a:solidFill>
                <a:latin typeface="Arial Black" pitchFamily="34" charset="0"/>
              </a:rPr>
              <a:t>Lib</a:t>
            </a:r>
            <a: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  <a:t>, 10 </a:t>
            </a:r>
            <a:r>
              <a:rPr lang="es-ES_tradnl" dirty="0" err="1" smtClean="0">
                <a:solidFill>
                  <a:schemeClr val="tx2"/>
                </a:solidFill>
                <a:latin typeface="Arial Black" pitchFamily="34" charset="0"/>
              </a:rPr>
              <a:t>zk</a:t>
            </a:r>
            <a: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  <a:t>. 2018</a:t>
            </a:r>
            <a:endParaRPr lang="es-ES" dirty="0" smtClean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29208" y="99740"/>
            <a:ext cx="8229600" cy="1169020"/>
          </a:xfrm>
        </p:spPr>
        <p:txBody>
          <a:bodyPr/>
          <a:lstStyle/>
          <a:p>
            <a:r>
              <a:rPr lang="es-ES" sz="3600" cap="all" dirty="0"/>
              <a:t>TRATAMENDU </a:t>
            </a:r>
            <a:br>
              <a:rPr lang="es-ES" sz="3600" cap="all" dirty="0"/>
            </a:br>
            <a:r>
              <a:rPr lang="es-ES" sz="3600" cap="all" dirty="0"/>
              <a:t>EZ-FARMAKOLOGIKOA(</a:t>
            </a:r>
            <a:r>
              <a:rPr lang="es-ES" sz="3600" cap="all" dirty="0" err="1"/>
              <a:t>iI</a:t>
            </a:r>
            <a:r>
              <a:rPr lang="es-ES" sz="3600" cap="all" dirty="0" smtClean="0"/>
              <a:t>)</a:t>
            </a:r>
          </a:p>
        </p:txBody>
      </p:sp>
      <p:sp>
        <p:nvSpPr>
          <p:cNvPr id="2" name="1 Rectángulo"/>
          <p:cNvSpPr/>
          <p:nvPr/>
        </p:nvSpPr>
        <p:spPr>
          <a:xfrm>
            <a:off x="6084168" y="3234491"/>
            <a:ext cx="244827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s-ES" sz="900" dirty="0" smtClean="0">
              <a:latin typeface="+mj-lt"/>
            </a:endParaRPr>
          </a:p>
          <a:p>
            <a:endParaRPr lang="es-ES" dirty="0" smtClean="0">
              <a:latin typeface="+mj-lt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48432" y="1484784"/>
            <a:ext cx="8496944" cy="370870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ES" b="1" dirty="0" smtClean="0">
                <a:latin typeface="+mj-lt"/>
              </a:rPr>
              <a:t>JOKABIDEA ALDATZEKO TEKNIKAK </a:t>
            </a:r>
          </a:p>
          <a:p>
            <a:endParaRPr lang="es-ES" sz="1100" b="1" dirty="0" smtClean="0">
              <a:latin typeface="+mj-lt"/>
            </a:endParaRPr>
          </a:p>
          <a:p>
            <a:r>
              <a:rPr lang="es-ES" sz="2000" dirty="0" err="1">
                <a:latin typeface="+mj-lt"/>
              </a:rPr>
              <a:t>Pazienteen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beharretara</a:t>
            </a:r>
            <a:r>
              <a:rPr lang="es-ES" sz="2000" dirty="0">
                <a:latin typeface="+mj-lt"/>
              </a:rPr>
              <a:t> eta </a:t>
            </a:r>
            <a:r>
              <a:rPr lang="es-ES" sz="2000" dirty="0" err="1">
                <a:latin typeface="+mj-lt"/>
              </a:rPr>
              <a:t>gaitasunetara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egokitu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behar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dira</a:t>
            </a:r>
            <a:r>
              <a:rPr lang="es-ES" sz="2000" dirty="0" smtClean="0">
                <a:latin typeface="+mj-lt"/>
              </a:rPr>
              <a:t>.</a:t>
            </a:r>
          </a:p>
          <a:p>
            <a:r>
              <a:rPr lang="es-ES" sz="2000" dirty="0" err="1" smtClean="0">
                <a:latin typeface="+mj-lt"/>
              </a:rPr>
              <a:t>Bai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pazienteak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bai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osasun-profesionalak</a:t>
            </a:r>
            <a:r>
              <a:rPr lang="es-ES" sz="2000" dirty="0">
                <a:latin typeface="+mj-lt"/>
              </a:rPr>
              <a:t> era </a:t>
            </a:r>
            <a:r>
              <a:rPr lang="es-ES" sz="2000" dirty="0" err="1">
                <a:latin typeface="+mj-lt"/>
              </a:rPr>
              <a:t>aktiboan</a:t>
            </a:r>
            <a:r>
              <a:rPr lang="es-ES" sz="2000" dirty="0">
                <a:latin typeface="+mj-lt"/>
              </a:rPr>
              <a:t> parte </a:t>
            </a:r>
            <a:r>
              <a:rPr lang="es-ES" sz="2000" dirty="0" err="1">
                <a:latin typeface="+mj-lt"/>
              </a:rPr>
              <a:t>hartu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behar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dute</a:t>
            </a:r>
            <a:r>
              <a:rPr lang="es-ES" sz="2000" dirty="0" smtClean="0">
                <a:latin typeface="+mj-lt"/>
              </a:rPr>
              <a:t>.</a:t>
            </a:r>
          </a:p>
          <a:p>
            <a:endParaRPr lang="es-ES" sz="2000" dirty="0">
              <a:latin typeface="+mj-lt"/>
            </a:endParaRPr>
          </a:p>
          <a:p>
            <a:pPr lvl="1">
              <a:buClr>
                <a:srgbClr val="3D92CB"/>
              </a:buClr>
            </a:pPr>
            <a:endParaRPr lang="es-ES" sz="2000" dirty="0" smtClean="0">
              <a:latin typeface="+mj-lt"/>
            </a:endParaRPr>
          </a:p>
          <a:p>
            <a:pPr marL="800100" lvl="1" indent="-342900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sz="2000" dirty="0" err="1">
                <a:latin typeface="+mj-lt"/>
              </a:rPr>
              <a:t>Maskuriaren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entrenamendua</a:t>
            </a:r>
            <a:r>
              <a:rPr lang="es-ES" sz="2000" dirty="0">
                <a:latin typeface="+mj-lt"/>
              </a:rPr>
              <a:t> eta </a:t>
            </a:r>
            <a:r>
              <a:rPr lang="es-ES" sz="2000" dirty="0" err="1">
                <a:latin typeface="+mj-lt"/>
              </a:rPr>
              <a:t>gernu</a:t>
            </a:r>
            <a:r>
              <a:rPr lang="es-ES" sz="2000" dirty="0">
                <a:latin typeface="+mj-lt"/>
              </a:rPr>
              <a:t>-pauta </a:t>
            </a:r>
            <a:r>
              <a:rPr lang="es-ES" sz="2000" dirty="0" err="1">
                <a:latin typeface="+mj-lt"/>
              </a:rPr>
              <a:t>programatua</a:t>
            </a:r>
            <a:r>
              <a:rPr lang="es-ES" sz="2000" dirty="0">
                <a:latin typeface="+mj-lt"/>
              </a:rPr>
              <a:t> </a:t>
            </a:r>
            <a:endParaRPr lang="es-ES" sz="2000" dirty="0" smtClean="0">
              <a:latin typeface="+mj-lt"/>
            </a:endParaRPr>
          </a:p>
          <a:p>
            <a:pPr marL="800100" lvl="1" indent="-342900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sz="2000" dirty="0" err="1" smtClean="0">
                <a:latin typeface="+mj-lt"/>
              </a:rPr>
              <a:t>Pelbis-zorua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indartzeko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ariketak</a:t>
            </a:r>
            <a:r>
              <a:rPr lang="es-ES" sz="2000" dirty="0">
                <a:latin typeface="+mj-lt"/>
              </a:rPr>
              <a:t> (</a:t>
            </a:r>
            <a:r>
              <a:rPr lang="es-ES" sz="2000" dirty="0" err="1">
                <a:latin typeface="+mj-lt"/>
              </a:rPr>
              <a:t>Kegelen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ariketak</a:t>
            </a:r>
            <a:r>
              <a:rPr lang="es-ES" sz="2000" dirty="0" smtClean="0">
                <a:latin typeface="+mj-lt"/>
              </a:rPr>
              <a:t>)</a:t>
            </a:r>
            <a:endParaRPr lang="es-ES" sz="2000" dirty="0">
              <a:latin typeface="+mj-lt"/>
            </a:endParaRPr>
          </a:p>
          <a:p>
            <a:pPr marL="800100" lvl="1" indent="-342900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sz="2000" dirty="0" err="1" smtClean="0">
                <a:latin typeface="+mj-lt"/>
              </a:rPr>
              <a:t>Biofeedback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>
                <a:latin typeface="+mj-lt"/>
              </a:rPr>
              <a:t>(</a:t>
            </a:r>
            <a:r>
              <a:rPr lang="es-ES" sz="2000" dirty="0" err="1">
                <a:latin typeface="+mj-lt"/>
              </a:rPr>
              <a:t>bioatzeraelikadura</a:t>
            </a:r>
            <a:r>
              <a:rPr lang="es-ES" sz="2000" dirty="0">
                <a:latin typeface="+mj-lt"/>
              </a:rPr>
              <a:t>). </a:t>
            </a:r>
          </a:p>
          <a:p>
            <a:pPr marL="800100" lvl="1" indent="-342900">
              <a:buClr>
                <a:srgbClr val="3D92CB"/>
              </a:buClr>
              <a:buFont typeface="Arial" panose="020B0604020202020204" pitchFamily="34" charset="0"/>
              <a:buChar char="•"/>
            </a:pPr>
            <a:endParaRPr lang="es-ES" sz="2000" dirty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s-ES" sz="2000" dirty="0">
              <a:latin typeface="+mj-lt"/>
            </a:endParaRPr>
          </a:p>
          <a:p>
            <a:pPr lvl="1"/>
            <a:endParaRPr lang="es-E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2449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084168" y="3234491"/>
            <a:ext cx="244827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s-ES" sz="900" dirty="0" smtClean="0">
              <a:latin typeface="+mj-lt"/>
            </a:endParaRPr>
          </a:p>
          <a:p>
            <a:endParaRPr lang="es-ES" dirty="0" smtClean="0">
              <a:latin typeface="+mj-lt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49" y="188640"/>
            <a:ext cx="6172231" cy="6549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104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736972"/>
          </a:xfrm>
        </p:spPr>
        <p:txBody>
          <a:bodyPr/>
          <a:lstStyle/>
          <a:p>
            <a:r>
              <a:rPr lang="es-ES" sz="3600" cap="all" dirty="0" err="1" smtClean="0"/>
              <a:t>ANTIMUskarinoak</a:t>
            </a:r>
            <a:endParaRPr lang="es-ES" sz="3600" cap="all" dirty="0" smtClean="0"/>
          </a:p>
        </p:txBody>
      </p:sp>
      <p:sp>
        <p:nvSpPr>
          <p:cNvPr id="2" name="1 Rectángulo"/>
          <p:cNvSpPr/>
          <p:nvPr/>
        </p:nvSpPr>
        <p:spPr>
          <a:xfrm>
            <a:off x="6084168" y="3234491"/>
            <a:ext cx="244827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s-ES" sz="900" dirty="0" smtClean="0">
              <a:latin typeface="+mj-lt"/>
            </a:endParaRPr>
          </a:p>
          <a:p>
            <a:endParaRPr lang="es-ES" dirty="0" smtClean="0">
              <a:latin typeface="+mj-lt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84380" y="764024"/>
            <a:ext cx="8784976" cy="609397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sz="1800" dirty="0" err="1" smtClean="0">
                <a:latin typeface="+mj-lt"/>
              </a:rPr>
              <a:t>Maskuriko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hartzaile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muskarinikoak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blokeatzen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dituzte</a:t>
            </a:r>
            <a:r>
              <a:rPr lang="es-ES" sz="1800" dirty="0">
                <a:latin typeface="+mj-lt"/>
              </a:rPr>
              <a:t>, eta, hala, </a:t>
            </a:r>
            <a:r>
              <a:rPr lang="es-ES" sz="1800" dirty="0" err="1">
                <a:latin typeface="+mj-lt"/>
              </a:rPr>
              <a:t>detrusorearen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oharkabeko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uzkurdurak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inhibitzen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dira</a:t>
            </a:r>
            <a:r>
              <a:rPr lang="es-ES" sz="1800" dirty="0">
                <a:latin typeface="+mj-lt"/>
              </a:rPr>
              <a:t> </a:t>
            </a:r>
          </a:p>
          <a:p>
            <a:pPr algn="just">
              <a:buClr>
                <a:srgbClr val="3D92CB"/>
              </a:buClr>
            </a:pPr>
            <a:endParaRPr lang="es-ES" sz="1400" dirty="0">
              <a:latin typeface="+mj-lt"/>
            </a:endParaRPr>
          </a:p>
          <a:p>
            <a:pPr marL="285750" indent="-28575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sz="1800" b="1" dirty="0" err="1" smtClean="0">
                <a:latin typeface="+mj-lt"/>
              </a:rPr>
              <a:t>Eraginkortasun</a:t>
            </a:r>
            <a:r>
              <a:rPr lang="es-ES" sz="1800" b="1" dirty="0" smtClean="0">
                <a:latin typeface="+mj-lt"/>
              </a:rPr>
              <a:t> </a:t>
            </a:r>
            <a:r>
              <a:rPr lang="es-ES" sz="1800" b="1" dirty="0" err="1" smtClean="0">
                <a:latin typeface="+mj-lt"/>
              </a:rPr>
              <a:t>txikia</a:t>
            </a:r>
            <a:r>
              <a:rPr lang="es-ES" sz="1800" b="1" dirty="0" smtClean="0">
                <a:latin typeface="+mj-lt"/>
              </a:rPr>
              <a:t> </a:t>
            </a:r>
            <a:r>
              <a:rPr lang="es-ES" sz="1800" b="1" dirty="0" err="1" smtClean="0">
                <a:latin typeface="+mj-lt"/>
              </a:rPr>
              <a:t>plazeboarekin</a:t>
            </a:r>
            <a:r>
              <a:rPr lang="es-ES" sz="1800" b="1" dirty="0" smtClean="0">
                <a:latin typeface="+mj-lt"/>
              </a:rPr>
              <a:t> </a:t>
            </a:r>
            <a:r>
              <a:rPr lang="es-ES" sz="1800" b="1" dirty="0" err="1" smtClean="0">
                <a:latin typeface="+mj-lt"/>
              </a:rPr>
              <a:t>alderatuta</a:t>
            </a:r>
            <a:r>
              <a:rPr lang="es-ES" sz="1800" b="1" dirty="0" smtClean="0">
                <a:latin typeface="+mj-lt"/>
              </a:rPr>
              <a:t>. </a:t>
            </a:r>
            <a:r>
              <a:rPr lang="es-ES" sz="1800" dirty="0" err="1" smtClean="0">
                <a:latin typeface="+mj-lt"/>
              </a:rPr>
              <a:t>Antimuskarinikoek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antzeko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eraginkortasuna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dute</a:t>
            </a:r>
            <a:r>
              <a:rPr lang="es-ES" sz="1800" dirty="0">
                <a:latin typeface="+mj-lt"/>
              </a:rPr>
              <a:t>. </a:t>
            </a:r>
            <a:r>
              <a:rPr lang="es-ES" sz="1800" dirty="0" err="1" smtClean="0">
                <a:latin typeface="+mj-lt"/>
              </a:rPr>
              <a:t>Plazeboak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baino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gernu-egite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bat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gutxiago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sortzen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dute</a:t>
            </a:r>
            <a:r>
              <a:rPr lang="es-ES" sz="1800" dirty="0">
                <a:latin typeface="+mj-lt"/>
              </a:rPr>
              <a:t>, </a:t>
            </a:r>
            <a:r>
              <a:rPr lang="es-ES" sz="1800" dirty="0" err="1">
                <a:latin typeface="+mj-lt"/>
              </a:rPr>
              <a:t>egunean</a:t>
            </a:r>
            <a:r>
              <a:rPr lang="es-ES" sz="1800" dirty="0">
                <a:latin typeface="+mj-lt"/>
              </a:rPr>
              <a:t> 12 </a:t>
            </a:r>
            <a:r>
              <a:rPr lang="es-ES" sz="1800" dirty="0" err="1">
                <a:latin typeface="+mj-lt"/>
              </a:rPr>
              <a:t>gernu-egite</a:t>
            </a:r>
            <a:r>
              <a:rPr lang="es-ES" sz="1800" dirty="0">
                <a:latin typeface="+mj-lt"/>
              </a:rPr>
              <a:t> basal </a:t>
            </a:r>
            <a:r>
              <a:rPr lang="es-ES" sz="1800" dirty="0" err="1">
                <a:latin typeface="+mj-lt"/>
              </a:rPr>
              <a:t>oinarritzat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hartuta</a:t>
            </a:r>
            <a:endParaRPr lang="es-ES" sz="1800" dirty="0">
              <a:latin typeface="+mj-lt"/>
            </a:endParaRPr>
          </a:p>
          <a:p>
            <a:pPr algn="just">
              <a:buClr>
                <a:srgbClr val="3D92CB"/>
              </a:buClr>
            </a:pPr>
            <a:endParaRPr lang="es-ES" sz="1400" dirty="0" smtClean="0">
              <a:latin typeface="+mj-lt"/>
            </a:endParaRPr>
          </a:p>
          <a:p>
            <a:pPr marL="285750" indent="-28575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sz="1800" b="1" dirty="0" err="1" smtClean="0">
                <a:latin typeface="+mj-lt"/>
              </a:rPr>
              <a:t>Ondorio</a:t>
            </a:r>
            <a:r>
              <a:rPr lang="es-ES" sz="1800" b="1" dirty="0" smtClean="0">
                <a:latin typeface="+mj-lt"/>
              </a:rPr>
              <a:t> </a:t>
            </a:r>
            <a:r>
              <a:rPr lang="es-ES" sz="1800" b="1" dirty="0" err="1">
                <a:latin typeface="+mj-lt"/>
              </a:rPr>
              <a:t>kaltegarri</a:t>
            </a:r>
            <a:r>
              <a:rPr lang="es-ES" sz="1800" b="1" dirty="0">
                <a:latin typeface="+mj-lt"/>
              </a:rPr>
              <a:t> </a:t>
            </a:r>
            <a:r>
              <a:rPr lang="es-ES" sz="1800" b="1" dirty="0" err="1" smtClean="0">
                <a:latin typeface="+mj-lt"/>
              </a:rPr>
              <a:t>ekintza</a:t>
            </a:r>
            <a:r>
              <a:rPr lang="es-ES" sz="1800" b="1" dirty="0" smtClean="0">
                <a:latin typeface="+mj-lt"/>
              </a:rPr>
              <a:t> </a:t>
            </a:r>
            <a:r>
              <a:rPr lang="es-ES" sz="1800" b="1" dirty="0" err="1">
                <a:latin typeface="+mj-lt"/>
              </a:rPr>
              <a:t>antikolinergikoarekin</a:t>
            </a:r>
            <a:r>
              <a:rPr lang="es-ES" sz="1800" b="1" dirty="0">
                <a:latin typeface="+mj-lt"/>
              </a:rPr>
              <a:t> </a:t>
            </a:r>
            <a:r>
              <a:rPr lang="es-ES" sz="1800" b="1" dirty="0" err="1" smtClean="0">
                <a:latin typeface="+mj-lt"/>
              </a:rPr>
              <a:t>lotuta</a:t>
            </a:r>
            <a:r>
              <a:rPr lang="es-ES" sz="1800" dirty="0" smtClean="0">
                <a:latin typeface="+mj-lt"/>
              </a:rPr>
              <a:t>: </a:t>
            </a:r>
            <a:r>
              <a:rPr lang="es-ES" sz="1800" dirty="0" err="1">
                <a:latin typeface="+mj-lt"/>
              </a:rPr>
              <a:t>ahoa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lehortzea</a:t>
            </a:r>
            <a:r>
              <a:rPr lang="es-ES" sz="1800" dirty="0">
                <a:latin typeface="+mj-lt"/>
              </a:rPr>
              <a:t>, </a:t>
            </a:r>
            <a:r>
              <a:rPr lang="es-ES" sz="1800" dirty="0" err="1">
                <a:latin typeface="+mj-lt"/>
              </a:rPr>
              <a:t>ikusmen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lausoa</a:t>
            </a:r>
            <a:r>
              <a:rPr lang="es-ES" sz="1800" dirty="0">
                <a:latin typeface="+mj-lt"/>
              </a:rPr>
              <a:t>, </a:t>
            </a:r>
            <a:r>
              <a:rPr lang="es-ES" sz="1800" dirty="0" err="1">
                <a:latin typeface="+mj-lt"/>
              </a:rPr>
              <a:t>takikardia</a:t>
            </a:r>
            <a:r>
              <a:rPr lang="es-ES" sz="1800" dirty="0">
                <a:latin typeface="+mj-lt"/>
              </a:rPr>
              <a:t>, </a:t>
            </a:r>
            <a:r>
              <a:rPr lang="es-ES" sz="1800" dirty="0" err="1">
                <a:latin typeface="+mj-lt"/>
              </a:rPr>
              <a:t>somnolentzia</a:t>
            </a:r>
            <a:r>
              <a:rPr lang="es-ES" sz="1800" dirty="0">
                <a:latin typeface="+mj-lt"/>
              </a:rPr>
              <a:t>, </a:t>
            </a:r>
            <a:r>
              <a:rPr lang="es-ES" sz="1800" dirty="0" err="1">
                <a:latin typeface="+mj-lt"/>
              </a:rPr>
              <a:t>nahasmena</a:t>
            </a:r>
            <a:r>
              <a:rPr lang="es-ES" sz="1800" dirty="0">
                <a:latin typeface="+mj-lt"/>
              </a:rPr>
              <a:t>, </a:t>
            </a:r>
            <a:r>
              <a:rPr lang="es-ES" sz="1800" dirty="0" err="1">
                <a:latin typeface="+mj-lt"/>
              </a:rPr>
              <a:t>agitazioa</a:t>
            </a:r>
            <a:r>
              <a:rPr lang="es-ES" sz="1800" dirty="0">
                <a:latin typeface="+mj-lt"/>
              </a:rPr>
              <a:t>, </a:t>
            </a:r>
            <a:r>
              <a:rPr lang="es-ES" sz="1800" dirty="0" err="1">
                <a:latin typeface="+mj-lt"/>
              </a:rPr>
              <a:t>hipotentsio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posturala</a:t>
            </a:r>
            <a:r>
              <a:rPr lang="es-ES" sz="1800" dirty="0">
                <a:latin typeface="+mj-lt"/>
              </a:rPr>
              <a:t>, </a:t>
            </a:r>
            <a:r>
              <a:rPr lang="es-ES" sz="1800" dirty="0" err="1">
                <a:latin typeface="+mj-lt"/>
              </a:rPr>
              <a:t>idorreria</a:t>
            </a:r>
            <a:r>
              <a:rPr lang="es-ES" sz="1800" dirty="0">
                <a:latin typeface="+mj-lt"/>
              </a:rPr>
              <a:t> eta </a:t>
            </a:r>
            <a:r>
              <a:rPr lang="es-ES" sz="1800" dirty="0" err="1" smtClean="0">
                <a:latin typeface="+mj-lt"/>
              </a:rPr>
              <a:t>gernu-debekua</a:t>
            </a:r>
            <a:r>
              <a:rPr lang="es-ES" sz="1800" dirty="0" smtClean="0">
                <a:latin typeface="+mj-lt"/>
              </a:rPr>
              <a:t>. </a:t>
            </a:r>
            <a:r>
              <a:rPr lang="es-ES" sz="1800" dirty="0" err="1">
                <a:latin typeface="+mj-lt"/>
              </a:rPr>
              <a:t>Gainera</a:t>
            </a:r>
            <a:r>
              <a:rPr lang="es-ES" sz="1800" dirty="0">
                <a:latin typeface="+mj-lt"/>
              </a:rPr>
              <a:t>, </a:t>
            </a:r>
            <a:r>
              <a:rPr lang="es-ES" sz="1800" dirty="0" err="1">
                <a:latin typeface="+mj-lt"/>
              </a:rPr>
              <a:t>batzuek</a:t>
            </a:r>
            <a:r>
              <a:rPr lang="es-ES" sz="1800" dirty="0">
                <a:latin typeface="+mj-lt"/>
              </a:rPr>
              <a:t> QT </a:t>
            </a:r>
            <a:r>
              <a:rPr lang="es-ES" sz="1800" dirty="0" err="1">
                <a:latin typeface="+mj-lt"/>
              </a:rPr>
              <a:t>tartea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luzatzea</a:t>
            </a:r>
            <a:r>
              <a:rPr lang="es-ES" sz="1800" dirty="0">
                <a:latin typeface="+mj-lt"/>
              </a:rPr>
              <a:t> ere </a:t>
            </a:r>
            <a:r>
              <a:rPr lang="es-ES" sz="1800" dirty="0" err="1">
                <a:latin typeface="+mj-lt"/>
              </a:rPr>
              <a:t>eragin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dezakete</a:t>
            </a:r>
            <a:r>
              <a:rPr lang="es-ES" sz="1800" dirty="0">
                <a:latin typeface="+mj-lt"/>
              </a:rPr>
              <a:t> </a:t>
            </a:r>
          </a:p>
          <a:p>
            <a:pPr marL="285750" indent="-28575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endParaRPr lang="es-ES" sz="1400" dirty="0" smtClean="0">
              <a:latin typeface="+mj-lt"/>
            </a:endParaRPr>
          </a:p>
          <a:p>
            <a:pPr marL="285750" indent="-28575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sz="1800" dirty="0" err="1">
                <a:latin typeface="+mj-lt"/>
              </a:rPr>
              <a:t>Karga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antikolinergikoa</a:t>
            </a:r>
            <a:r>
              <a:rPr lang="es-ES" sz="1800" dirty="0">
                <a:latin typeface="+mj-lt"/>
              </a:rPr>
              <a:t> eta </a:t>
            </a:r>
            <a:r>
              <a:rPr lang="es-ES" sz="1800" dirty="0" err="1">
                <a:latin typeface="+mj-lt"/>
              </a:rPr>
              <a:t>farmako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antikolinergikoak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denbora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luzez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erabiltzea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narriadura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kognitiboa</a:t>
            </a:r>
            <a:r>
              <a:rPr lang="es-ES" sz="1800" dirty="0">
                <a:latin typeface="+mj-lt"/>
              </a:rPr>
              <a:t> eta </a:t>
            </a:r>
            <a:r>
              <a:rPr lang="es-ES" sz="1800" dirty="0" err="1">
                <a:latin typeface="+mj-lt"/>
              </a:rPr>
              <a:t>dementzia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areagotzeko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arriskuarekin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lotuta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daude</a:t>
            </a:r>
            <a:endParaRPr lang="es-ES" sz="1800" dirty="0">
              <a:latin typeface="+mj-lt"/>
            </a:endParaRPr>
          </a:p>
          <a:p>
            <a:pPr algn="just">
              <a:buClr>
                <a:srgbClr val="3D92CB"/>
              </a:buClr>
            </a:pPr>
            <a:endParaRPr lang="es-ES" sz="1400" dirty="0">
              <a:latin typeface="+mj-lt"/>
            </a:endParaRPr>
          </a:p>
          <a:p>
            <a:pPr marL="285750" indent="-28575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sz="1800" b="1" dirty="0" smtClean="0">
                <a:latin typeface="+mj-lt"/>
              </a:rPr>
              <a:t>Ez da </a:t>
            </a:r>
            <a:r>
              <a:rPr lang="es-ES" sz="1800" b="1" dirty="0" err="1" smtClean="0">
                <a:latin typeface="+mj-lt"/>
              </a:rPr>
              <a:t>gomendatzen</a:t>
            </a:r>
            <a:r>
              <a:rPr lang="es-ES" sz="1800" b="1" dirty="0" smtClean="0">
                <a:latin typeface="+mj-lt"/>
              </a:rPr>
              <a:t> </a:t>
            </a:r>
            <a:r>
              <a:rPr lang="es-ES" sz="1800" b="1" dirty="0" err="1" smtClean="0">
                <a:latin typeface="+mj-lt"/>
              </a:rPr>
              <a:t>bere</a:t>
            </a:r>
            <a:r>
              <a:rPr lang="es-ES" sz="1800" b="1" dirty="0" smtClean="0">
                <a:latin typeface="+mj-lt"/>
              </a:rPr>
              <a:t> </a:t>
            </a:r>
            <a:r>
              <a:rPr lang="es-ES" sz="1800" b="1" dirty="0" err="1" smtClean="0">
                <a:latin typeface="+mj-lt"/>
              </a:rPr>
              <a:t>erabilera</a:t>
            </a:r>
            <a:r>
              <a:rPr lang="es-ES" sz="1800" b="1" dirty="0" smtClean="0">
                <a:latin typeface="+mj-lt"/>
              </a:rPr>
              <a:t> </a:t>
            </a:r>
            <a:r>
              <a:rPr lang="es-ES" sz="1800" b="1" dirty="0" err="1" smtClean="0">
                <a:latin typeface="+mj-lt"/>
              </a:rPr>
              <a:t>dementzia</a:t>
            </a:r>
            <a:r>
              <a:rPr lang="es-ES" sz="1800" b="1" dirty="0" smtClean="0">
                <a:latin typeface="+mj-lt"/>
              </a:rPr>
              <a:t> </a:t>
            </a:r>
            <a:r>
              <a:rPr lang="es-ES" sz="1800" b="1" dirty="0" err="1" smtClean="0">
                <a:latin typeface="+mj-lt"/>
              </a:rPr>
              <a:t>duten</a:t>
            </a:r>
            <a:r>
              <a:rPr lang="es-ES" sz="1800" b="1" dirty="0" smtClean="0">
                <a:latin typeface="+mj-lt"/>
              </a:rPr>
              <a:t> </a:t>
            </a:r>
            <a:r>
              <a:rPr lang="es-ES" sz="1800" b="1" dirty="0" err="1" smtClean="0">
                <a:latin typeface="+mj-lt"/>
              </a:rPr>
              <a:t>paziente</a:t>
            </a:r>
            <a:r>
              <a:rPr lang="es-ES" sz="1800" b="1" dirty="0" smtClean="0">
                <a:latin typeface="+mj-lt"/>
              </a:rPr>
              <a:t> </a:t>
            </a:r>
            <a:r>
              <a:rPr lang="es-ES" sz="1800" b="1" dirty="0" err="1" smtClean="0">
                <a:latin typeface="+mj-lt"/>
              </a:rPr>
              <a:t>zaharretan</a:t>
            </a:r>
            <a:r>
              <a:rPr lang="es-ES" sz="1800" b="1" dirty="0" smtClean="0">
                <a:latin typeface="+mj-lt"/>
              </a:rPr>
              <a:t>, </a:t>
            </a:r>
            <a:r>
              <a:rPr lang="es-ES" sz="1800" b="1" dirty="0" err="1">
                <a:latin typeface="+mj-lt"/>
              </a:rPr>
              <a:t>azetilkolinesterasaren</a:t>
            </a:r>
            <a:r>
              <a:rPr lang="es-ES" sz="1800" b="1" dirty="0">
                <a:latin typeface="+mj-lt"/>
              </a:rPr>
              <a:t> </a:t>
            </a:r>
            <a:r>
              <a:rPr lang="es-ES" sz="1800" b="1" dirty="0" err="1">
                <a:latin typeface="+mj-lt"/>
              </a:rPr>
              <a:t>inhibitzaileekin</a:t>
            </a:r>
            <a:r>
              <a:rPr lang="es-ES" sz="1800" b="1" dirty="0">
                <a:latin typeface="+mj-lt"/>
              </a:rPr>
              <a:t>,  </a:t>
            </a:r>
            <a:r>
              <a:rPr lang="es-ES" sz="1800" b="1" dirty="0" err="1">
                <a:latin typeface="+mj-lt"/>
              </a:rPr>
              <a:t>glaukoma</a:t>
            </a:r>
            <a:r>
              <a:rPr lang="es-ES" sz="1800" b="1" dirty="0">
                <a:latin typeface="+mj-lt"/>
              </a:rPr>
              <a:t> </a:t>
            </a:r>
            <a:r>
              <a:rPr lang="es-ES" sz="1800" b="1" dirty="0" err="1">
                <a:latin typeface="+mj-lt"/>
              </a:rPr>
              <a:t>idorreria</a:t>
            </a:r>
            <a:r>
              <a:rPr lang="es-ES" sz="1800" b="1" dirty="0">
                <a:latin typeface="+mj-lt"/>
              </a:rPr>
              <a:t> </a:t>
            </a:r>
            <a:r>
              <a:rPr lang="es-ES" sz="1800" b="1" dirty="0" err="1" smtClean="0">
                <a:latin typeface="+mj-lt"/>
              </a:rPr>
              <a:t>edo</a:t>
            </a:r>
            <a:r>
              <a:rPr lang="es-ES" sz="1800" b="1" dirty="0" smtClean="0">
                <a:latin typeface="+mj-lt"/>
              </a:rPr>
              <a:t> </a:t>
            </a:r>
            <a:r>
              <a:rPr lang="es-ES" sz="1800" b="1" dirty="0" err="1">
                <a:latin typeface="+mj-lt"/>
              </a:rPr>
              <a:t>prostatismo</a:t>
            </a:r>
            <a:r>
              <a:rPr lang="es-ES" sz="1800" b="1" dirty="0">
                <a:latin typeface="+mj-lt"/>
              </a:rPr>
              <a:t> </a:t>
            </a:r>
            <a:r>
              <a:rPr lang="es-ES" sz="1800" b="1" dirty="0" err="1">
                <a:latin typeface="+mj-lt"/>
              </a:rPr>
              <a:t>kronikoa</a:t>
            </a:r>
            <a:r>
              <a:rPr lang="es-ES" sz="1800" b="1" dirty="0">
                <a:latin typeface="+mj-lt"/>
              </a:rPr>
              <a:t> </a:t>
            </a:r>
            <a:r>
              <a:rPr lang="es-ES" sz="1800" b="1" dirty="0" err="1">
                <a:latin typeface="+mj-lt"/>
              </a:rPr>
              <a:t>duten</a:t>
            </a:r>
            <a:r>
              <a:rPr lang="es-ES" sz="1800" b="1" dirty="0">
                <a:latin typeface="+mj-lt"/>
              </a:rPr>
              <a:t> </a:t>
            </a:r>
            <a:r>
              <a:rPr lang="es-ES" sz="1800" b="1" dirty="0" err="1" smtClean="0">
                <a:latin typeface="+mj-lt"/>
              </a:rPr>
              <a:t>pazienteetan</a:t>
            </a:r>
            <a:r>
              <a:rPr lang="es-ES" sz="1800" b="1" dirty="0" smtClean="0">
                <a:latin typeface="+mj-lt"/>
              </a:rPr>
              <a:t> (STOPP </a:t>
            </a:r>
            <a:r>
              <a:rPr lang="es-ES" sz="1800" b="1" dirty="0" err="1" smtClean="0">
                <a:latin typeface="+mj-lt"/>
              </a:rPr>
              <a:t>irizpidea</a:t>
            </a:r>
            <a:r>
              <a:rPr lang="es-ES" sz="1800" b="1" dirty="0" smtClean="0">
                <a:latin typeface="+mj-lt"/>
              </a:rPr>
              <a:t>).</a:t>
            </a:r>
          </a:p>
          <a:p>
            <a:pPr algn="just">
              <a:buClr>
                <a:srgbClr val="3D92CB"/>
              </a:buClr>
            </a:pPr>
            <a:endParaRPr lang="es-ES" sz="1400" dirty="0">
              <a:latin typeface="+mj-lt"/>
            </a:endParaRPr>
          </a:p>
          <a:p>
            <a:pPr marL="285750" indent="-28575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sz="1800" dirty="0" err="1" smtClean="0">
                <a:latin typeface="+mj-lt"/>
              </a:rPr>
              <a:t>Dosia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egokitu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behar</a:t>
            </a:r>
            <a:r>
              <a:rPr lang="es-ES" sz="1800" dirty="0">
                <a:latin typeface="+mj-lt"/>
              </a:rPr>
              <a:t> da </a:t>
            </a:r>
            <a:r>
              <a:rPr lang="es-ES" sz="1800" b="1" dirty="0" err="1">
                <a:latin typeface="+mj-lt"/>
              </a:rPr>
              <a:t>giltzurrun-gutxiegitasun</a:t>
            </a:r>
            <a:r>
              <a:rPr lang="es-ES" sz="1800" b="1" dirty="0">
                <a:latin typeface="+mj-lt"/>
              </a:rPr>
              <a:t> </a:t>
            </a:r>
            <a:r>
              <a:rPr lang="es-ES" sz="1800" b="1" dirty="0" err="1">
                <a:latin typeface="+mj-lt"/>
              </a:rPr>
              <a:t>larriaren</a:t>
            </a:r>
            <a:r>
              <a:rPr lang="es-ES" sz="1800" b="1" dirty="0">
                <a:latin typeface="+mj-lt"/>
              </a:rPr>
              <a:t> </a:t>
            </a:r>
            <a:r>
              <a:rPr lang="es-ES" sz="1800" dirty="0">
                <a:latin typeface="+mj-lt"/>
              </a:rPr>
              <a:t>eta </a:t>
            </a:r>
            <a:r>
              <a:rPr lang="es-ES" sz="1800" b="1" dirty="0" err="1">
                <a:latin typeface="+mj-lt"/>
              </a:rPr>
              <a:t>gibel-gutxiegitasun</a:t>
            </a:r>
            <a:r>
              <a:rPr lang="es-ES" sz="1800" b="1" dirty="0">
                <a:latin typeface="+mj-lt"/>
              </a:rPr>
              <a:t> </a:t>
            </a:r>
            <a:r>
              <a:rPr lang="es-ES" sz="1800" b="1" dirty="0" err="1">
                <a:latin typeface="+mj-lt"/>
              </a:rPr>
              <a:t>moderatuaren</a:t>
            </a:r>
            <a:r>
              <a:rPr lang="es-ES" sz="1800" b="1" dirty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kasuetan</a:t>
            </a:r>
            <a:r>
              <a:rPr lang="es-ES" sz="1800" dirty="0" smtClean="0">
                <a:latin typeface="+mj-lt"/>
              </a:rPr>
              <a:t>.</a:t>
            </a:r>
            <a:endParaRPr lang="es-ES" sz="1800" dirty="0">
              <a:latin typeface="+mj-lt"/>
            </a:endParaRPr>
          </a:p>
          <a:p>
            <a:pPr marL="285750" indent="-28575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endParaRPr lang="es-ES" sz="1400" dirty="0">
              <a:latin typeface="+mj-lt"/>
            </a:endParaRPr>
          </a:p>
          <a:p>
            <a:pPr marL="285750" indent="-28575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sz="1800" dirty="0" err="1" smtClean="0">
                <a:latin typeface="+mj-lt"/>
              </a:rPr>
              <a:t>Pazienteen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erdiak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baino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gehiagok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tratamendu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antimuskarinikoa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eteten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dute</a:t>
            </a:r>
            <a:r>
              <a:rPr lang="es-ES" sz="1800" dirty="0">
                <a:latin typeface="+mj-lt"/>
              </a:rPr>
              <a:t>, </a:t>
            </a:r>
            <a:r>
              <a:rPr lang="es-ES" sz="1800" dirty="0" err="1">
                <a:latin typeface="+mj-lt"/>
              </a:rPr>
              <a:t>hasi</a:t>
            </a:r>
            <a:r>
              <a:rPr lang="es-ES" sz="1800" dirty="0">
                <a:latin typeface="+mj-lt"/>
              </a:rPr>
              <a:t> eta 3 </a:t>
            </a:r>
            <a:r>
              <a:rPr lang="es-ES" sz="1800" dirty="0" err="1">
                <a:latin typeface="+mj-lt"/>
              </a:rPr>
              <a:t>hilabetera</a:t>
            </a:r>
            <a:r>
              <a:rPr lang="es-ES" sz="1800" dirty="0">
                <a:latin typeface="+mj-lt"/>
              </a:rPr>
              <a:t>, </a:t>
            </a:r>
            <a:r>
              <a:rPr lang="es-ES" sz="1800" dirty="0" err="1">
                <a:latin typeface="+mj-lt"/>
              </a:rPr>
              <a:t>eraginkortasun-faltagatik</a:t>
            </a:r>
            <a:r>
              <a:rPr lang="es-ES" sz="1800" dirty="0">
                <a:latin typeface="+mj-lt"/>
              </a:rPr>
              <a:t> eta </a:t>
            </a:r>
            <a:r>
              <a:rPr lang="es-ES" sz="1800" dirty="0" err="1">
                <a:latin typeface="+mj-lt"/>
              </a:rPr>
              <a:t>ondorio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kaltegarriengatik</a:t>
            </a:r>
            <a:endParaRPr lang="es-E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521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29208" y="99740"/>
            <a:ext cx="8229600" cy="936104"/>
          </a:xfrm>
        </p:spPr>
        <p:txBody>
          <a:bodyPr/>
          <a:lstStyle/>
          <a:p>
            <a:r>
              <a:rPr lang="es-ES" sz="2800" b="1" dirty="0" smtClean="0"/>
              <a:t>3-BETA HARTZAILE ADRENERGIKOAREN AGONISTA </a:t>
            </a:r>
            <a:r>
              <a:rPr lang="es-ES" sz="2800" cap="all" dirty="0" smtClean="0"/>
              <a:t>(</a:t>
            </a:r>
            <a:r>
              <a:rPr lang="es-ES" sz="2800" cap="all" dirty="0" err="1" smtClean="0"/>
              <a:t>mirabegronA</a:t>
            </a:r>
            <a:r>
              <a:rPr lang="es-ES" sz="2800" cap="all" dirty="0" smtClean="0"/>
              <a:t>) (i)</a:t>
            </a:r>
          </a:p>
        </p:txBody>
      </p:sp>
      <p:sp>
        <p:nvSpPr>
          <p:cNvPr id="2" name="1 Rectángulo"/>
          <p:cNvSpPr/>
          <p:nvPr/>
        </p:nvSpPr>
        <p:spPr>
          <a:xfrm>
            <a:off x="6084168" y="3234491"/>
            <a:ext cx="244827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s-ES" sz="900" dirty="0" smtClean="0">
              <a:latin typeface="+mj-lt"/>
            </a:endParaRPr>
          </a:p>
          <a:p>
            <a:endParaRPr lang="es-ES" dirty="0" smtClean="0">
              <a:latin typeface="+mj-lt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79512" y="1232179"/>
            <a:ext cx="8784976" cy="569386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dirty="0" err="1" smtClean="0">
                <a:latin typeface="+mj-lt"/>
              </a:rPr>
              <a:t>Maskuriaren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>
                <a:latin typeface="+mj-lt"/>
              </a:rPr>
              <a:t>muskulu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lisoa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erlaxarazten</a:t>
            </a:r>
            <a:r>
              <a:rPr lang="es-ES" dirty="0">
                <a:latin typeface="+mj-lt"/>
              </a:rPr>
              <a:t> du, eta </a:t>
            </a:r>
            <a:r>
              <a:rPr lang="es-ES" dirty="0" err="1">
                <a:latin typeface="+mj-lt"/>
              </a:rPr>
              <a:t>edukiera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handitu</a:t>
            </a:r>
            <a:r>
              <a:rPr lang="es-ES" dirty="0">
                <a:latin typeface="+mj-lt"/>
              </a:rPr>
              <a:t> eta </a:t>
            </a:r>
            <a:r>
              <a:rPr lang="es-ES" dirty="0" err="1">
                <a:latin typeface="+mj-lt"/>
              </a:rPr>
              <a:t>uzkurduren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maiztasuna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gutxitzen</a:t>
            </a:r>
            <a:r>
              <a:rPr lang="es-ES" dirty="0">
                <a:latin typeface="+mj-lt"/>
              </a:rPr>
              <a:t> du</a:t>
            </a:r>
          </a:p>
          <a:p>
            <a:pPr marL="342900" indent="-34290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endParaRPr lang="es-ES" sz="1400" dirty="0">
              <a:latin typeface="+mj-lt"/>
            </a:endParaRPr>
          </a:p>
          <a:p>
            <a:pPr marL="342900" indent="-34290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dirty="0" smtClean="0">
                <a:latin typeface="+mj-lt"/>
              </a:rPr>
              <a:t>III</a:t>
            </a:r>
            <a:r>
              <a:rPr lang="es-ES" dirty="0">
                <a:latin typeface="+mj-lt"/>
              </a:rPr>
              <a:t>. </a:t>
            </a:r>
            <a:r>
              <a:rPr lang="es-ES" dirty="0" err="1">
                <a:latin typeface="+mj-lt"/>
              </a:rPr>
              <a:t>faseko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saiakuntzen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metaanalisi</a:t>
            </a:r>
            <a:r>
              <a:rPr lang="es-ES" dirty="0">
                <a:latin typeface="+mj-lt"/>
              </a:rPr>
              <a:t> baten </a:t>
            </a:r>
            <a:r>
              <a:rPr lang="es-ES" dirty="0" err="1">
                <a:latin typeface="+mj-lt"/>
              </a:rPr>
              <a:t>emaitzek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erakutsi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zuten</a:t>
            </a:r>
            <a:r>
              <a:rPr lang="es-ES" dirty="0">
                <a:latin typeface="+mj-lt"/>
              </a:rPr>
              <a:t> </a:t>
            </a:r>
            <a:r>
              <a:rPr lang="es-ES" b="1" dirty="0" err="1">
                <a:latin typeface="+mj-lt"/>
              </a:rPr>
              <a:t>mirabegronak</a:t>
            </a:r>
            <a:r>
              <a:rPr lang="es-ES" b="1" dirty="0">
                <a:latin typeface="+mj-lt"/>
              </a:rPr>
              <a:t>, </a:t>
            </a:r>
            <a:r>
              <a:rPr lang="es-ES" b="1" dirty="0" err="1">
                <a:latin typeface="+mj-lt"/>
              </a:rPr>
              <a:t>plazeboarekin</a:t>
            </a:r>
            <a:r>
              <a:rPr lang="es-ES" b="1" dirty="0">
                <a:latin typeface="+mj-lt"/>
              </a:rPr>
              <a:t> </a:t>
            </a:r>
            <a:r>
              <a:rPr lang="es-ES" b="1" dirty="0" err="1">
                <a:latin typeface="+mj-lt"/>
              </a:rPr>
              <a:t>alderatuta</a:t>
            </a:r>
            <a:r>
              <a:rPr lang="es-ES" b="1" dirty="0">
                <a:latin typeface="+mj-lt"/>
              </a:rPr>
              <a:t>, </a:t>
            </a:r>
            <a:r>
              <a:rPr lang="es-ES" b="1" dirty="0" err="1">
                <a:latin typeface="+mj-lt"/>
              </a:rPr>
              <a:t>ez</a:t>
            </a:r>
            <a:r>
              <a:rPr lang="es-ES" b="1" dirty="0">
                <a:latin typeface="+mj-lt"/>
              </a:rPr>
              <a:t> </a:t>
            </a:r>
            <a:r>
              <a:rPr lang="es-ES" b="1" dirty="0" err="1">
                <a:latin typeface="+mj-lt"/>
              </a:rPr>
              <a:t>zuela</a:t>
            </a:r>
            <a:r>
              <a:rPr lang="es-ES" b="1" dirty="0">
                <a:latin typeface="+mj-lt"/>
              </a:rPr>
              <a:t> </a:t>
            </a:r>
            <a:r>
              <a:rPr lang="es-ES" b="1" dirty="0" err="1">
                <a:latin typeface="+mj-lt"/>
              </a:rPr>
              <a:t>eguneko</a:t>
            </a:r>
            <a:r>
              <a:rPr lang="es-ES" b="1" dirty="0">
                <a:latin typeface="+mj-lt"/>
              </a:rPr>
              <a:t> </a:t>
            </a:r>
            <a:r>
              <a:rPr lang="es-ES" b="1" dirty="0" err="1">
                <a:latin typeface="+mj-lt"/>
              </a:rPr>
              <a:t>gernu-ihes</a:t>
            </a:r>
            <a:r>
              <a:rPr lang="es-ES" b="1" dirty="0">
                <a:latin typeface="+mj-lt"/>
              </a:rPr>
              <a:t> </a:t>
            </a:r>
            <a:r>
              <a:rPr lang="es-ES" b="1" dirty="0" err="1">
                <a:latin typeface="+mj-lt"/>
              </a:rPr>
              <a:t>bat</a:t>
            </a:r>
            <a:r>
              <a:rPr lang="es-ES" b="1" dirty="0">
                <a:latin typeface="+mj-lt"/>
              </a:rPr>
              <a:t> </a:t>
            </a:r>
            <a:r>
              <a:rPr lang="es-ES" b="1" dirty="0" err="1">
                <a:latin typeface="+mj-lt"/>
              </a:rPr>
              <a:t>bera</a:t>
            </a:r>
            <a:r>
              <a:rPr lang="es-ES" b="1" dirty="0">
                <a:latin typeface="+mj-lt"/>
              </a:rPr>
              <a:t> ere </a:t>
            </a:r>
            <a:r>
              <a:rPr lang="es-ES" b="1" dirty="0" err="1">
                <a:latin typeface="+mj-lt"/>
              </a:rPr>
              <a:t>gutxitu</a:t>
            </a:r>
            <a:r>
              <a:rPr lang="es-ES" b="1" dirty="0">
                <a:latin typeface="+mj-lt"/>
              </a:rPr>
              <a:t>, </a:t>
            </a:r>
            <a:r>
              <a:rPr lang="es-ES" b="1" dirty="0" err="1">
                <a:latin typeface="+mj-lt"/>
              </a:rPr>
              <a:t>ezta</a:t>
            </a:r>
            <a:r>
              <a:rPr lang="es-ES" b="1" dirty="0">
                <a:latin typeface="+mj-lt"/>
              </a:rPr>
              <a:t> ere, </a:t>
            </a:r>
            <a:r>
              <a:rPr lang="es-ES" b="1" dirty="0" err="1">
                <a:latin typeface="+mj-lt"/>
              </a:rPr>
              <a:t>plazeboak</a:t>
            </a:r>
            <a:r>
              <a:rPr lang="es-ES" b="1" dirty="0">
                <a:latin typeface="+mj-lt"/>
              </a:rPr>
              <a:t> </a:t>
            </a:r>
            <a:r>
              <a:rPr lang="es-ES" b="1" dirty="0" err="1">
                <a:latin typeface="+mj-lt"/>
              </a:rPr>
              <a:t>baino</a:t>
            </a:r>
            <a:r>
              <a:rPr lang="es-ES" b="1" dirty="0">
                <a:latin typeface="+mj-lt"/>
              </a:rPr>
              <a:t> </a:t>
            </a:r>
            <a:r>
              <a:rPr lang="es-ES" b="1" dirty="0" err="1">
                <a:latin typeface="+mj-lt"/>
              </a:rPr>
              <a:t>gernu-egite</a:t>
            </a:r>
            <a:r>
              <a:rPr lang="es-ES" b="1" dirty="0">
                <a:latin typeface="+mj-lt"/>
              </a:rPr>
              <a:t> </a:t>
            </a:r>
            <a:r>
              <a:rPr lang="es-ES" b="1" dirty="0" err="1">
                <a:latin typeface="+mj-lt"/>
              </a:rPr>
              <a:t>bat</a:t>
            </a:r>
            <a:r>
              <a:rPr lang="es-ES" b="1" dirty="0">
                <a:latin typeface="+mj-lt"/>
              </a:rPr>
              <a:t> </a:t>
            </a:r>
            <a:r>
              <a:rPr lang="es-ES" b="1" dirty="0" err="1">
                <a:latin typeface="+mj-lt"/>
              </a:rPr>
              <a:t>gutxiago</a:t>
            </a:r>
            <a:r>
              <a:rPr lang="es-ES" b="1" dirty="0">
                <a:latin typeface="+mj-lt"/>
              </a:rPr>
              <a:t> </a:t>
            </a:r>
            <a:r>
              <a:rPr lang="es-ES" b="1" dirty="0" err="1">
                <a:latin typeface="+mj-lt"/>
              </a:rPr>
              <a:t>sortzea</a:t>
            </a:r>
            <a:r>
              <a:rPr lang="es-ES" b="1" dirty="0">
                <a:latin typeface="+mj-lt"/>
              </a:rPr>
              <a:t> </a:t>
            </a:r>
            <a:r>
              <a:rPr lang="es-ES" b="1" dirty="0" err="1">
                <a:latin typeface="+mj-lt"/>
              </a:rPr>
              <a:t>lortu</a:t>
            </a:r>
            <a:r>
              <a:rPr lang="es-ES" dirty="0">
                <a:latin typeface="+mj-lt"/>
              </a:rPr>
              <a:t>, </a:t>
            </a:r>
            <a:r>
              <a:rPr lang="es-ES" dirty="0" err="1">
                <a:latin typeface="+mj-lt"/>
              </a:rPr>
              <a:t>egunean</a:t>
            </a:r>
            <a:r>
              <a:rPr lang="es-ES" dirty="0">
                <a:latin typeface="+mj-lt"/>
              </a:rPr>
              <a:t>, </a:t>
            </a:r>
            <a:r>
              <a:rPr lang="es-ES" dirty="0" err="1">
                <a:latin typeface="+mj-lt"/>
              </a:rPr>
              <a:t>batez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beste</a:t>
            </a:r>
            <a:r>
              <a:rPr lang="es-ES" dirty="0">
                <a:latin typeface="+mj-lt"/>
              </a:rPr>
              <a:t>, 11-12 </a:t>
            </a:r>
            <a:r>
              <a:rPr lang="es-ES" dirty="0" err="1">
                <a:latin typeface="+mj-lt"/>
              </a:rPr>
              <a:t>aldiz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gernu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egiten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zuten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pazienteetan</a:t>
            </a:r>
            <a:endParaRPr lang="es-ES" dirty="0">
              <a:latin typeface="+mj-lt"/>
            </a:endParaRPr>
          </a:p>
          <a:p>
            <a:pPr marL="342900" indent="-34290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endParaRPr lang="es-ES" sz="1400" dirty="0">
              <a:latin typeface="+mj-lt"/>
            </a:endParaRPr>
          </a:p>
          <a:p>
            <a:pPr marL="342900" indent="-34290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b="1" dirty="0" err="1" smtClean="0">
                <a:latin typeface="+mj-lt"/>
              </a:rPr>
              <a:t>Ondorio</a:t>
            </a:r>
            <a:r>
              <a:rPr lang="es-ES" b="1" dirty="0" smtClean="0">
                <a:latin typeface="+mj-lt"/>
              </a:rPr>
              <a:t> </a:t>
            </a:r>
            <a:r>
              <a:rPr lang="es-ES" b="1" dirty="0" err="1" smtClean="0">
                <a:latin typeface="+mj-lt"/>
              </a:rPr>
              <a:t>kaltegarriak</a:t>
            </a:r>
            <a:r>
              <a:rPr lang="es-ES" dirty="0" smtClean="0">
                <a:latin typeface="+mj-lt"/>
              </a:rPr>
              <a:t>: </a:t>
            </a:r>
            <a:r>
              <a:rPr lang="es-ES" dirty="0" err="1">
                <a:latin typeface="+mj-lt"/>
              </a:rPr>
              <a:t>nabarmentzekoak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dira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gernu-traktuko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infekzioak</a:t>
            </a:r>
            <a:r>
              <a:rPr lang="es-ES" dirty="0">
                <a:latin typeface="+mj-lt"/>
              </a:rPr>
              <a:t> (% 2,9) eta </a:t>
            </a:r>
            <a:r>
              <a:rPr lang="es-ES" dirty="0" err="1">
                <a:latin typeface="+mj-lt"/>
              </a:rPr>
              <a:t>takikardia</a:t>
            </a:r>
            <a:r>
              <a:rPr lang="es-ES" dirty="0">
                <a:latin typeface="+mj-lt"/>
              </a:rPr>
              <a:t> (% 1,2), eta, </a:t>
            </a:r>
            <a:r>
              <a:rPr lang="es-ES" dirty="0" err="1">
                <a:latin typeface="+mj-lt"/>
              </a:rPr>
              <a:t>larrienen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artean</a:t>
            </a:r>
            <a:r>
              <a:rPr lang="es-ES" dirty="0">
                <a:latin typeface="+mj-lt"/>
              </a:rPr>
              <a:t>, </a:t>
            </a:r>
            <a:r>
              <a:rPr lang="es-ES" dirty="0" err="1">
                <a:latin typeface="+mj-lt"/>
              </a:rPr>
              <a:t>fibrilazio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aurikularra</a:t>
            </a:r>
            <a:r>
              <a:rPr lang="es-ES" dirty="0">
                <a:latin typeface="+mj-lt"/>
              </a:rPr>
              <a:t> (% 0,2) </a:t>
            </a:r>
          </a:p>
          <a:p>
            <a:pPr marL="342900" indent="-34290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endParaRPr lang="es-ES" dirty="0">
              <a:latin typeface="+mj-lt"/>
            </a:endParaRPr>
          </a:p>
          <a:p>
            <a:pPr marL="342900" indent="-34290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dirty="0" err="1">
                <a:latin typeface="+mj-lt"/>
              </a:rPr>
              <a:t>Berrikuspen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sistematiko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batek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frogatu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zuen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mirabegronak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antimuskarinikoek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baino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aho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lehor</a:t>
            </a:r>
            <a:r>
              <a:rPr lang="es-ES" dirty="0">
                <a:latin typeface="+mj-lt"/>
              </a:rPr>
              <a:t> eta </a:t>
            </a:r>
            <a:r>
              <a:rPr lang="es-ES" dirty="0" err="1">
                <a:latin typeface="+mj-lt"/>
              </a:rPr>
              <a:t>idorreria-kasu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gutxiago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sortzen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dituela</a:t>
            </a: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3042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29208" y="99740"/>
            <a:ext cx="8229600" cy="936104"/>
          </a:xfrm>
        </p:spPr>
        <p:txBody>
          <a:bodyPr/>
          <a:lstStyle/>
          <a:p>
            <a:r>
              <a:rPr lang="es-ES" sz="2800" b="1" dirty="0"/>
              <a:t>3-BETA HARTZAILE ADRENERGIKOAREN AGONISTA </a:t>
            </a:r>
            <a:r>
              <a:rPr lang="es-ES" sz="2800" cap="all" dirty="0"/>
              <a:t>(</a:t>
            </a:r>
            <a:r>
              <a:rPr lang="es-ES" sz="2800" cap="all" dirty="0" err="1"/>
              <a:t>mirabegronA</a:t>
            </a:r>
            <a:r>
              <a:rPr lang="es-ES" sz="2800" cap="all" dirty="0"/>
              <a:t>) </a:t>
            </a:r>
            <a:r>
              <a:rPr lang="es-ES" sz="2800" cap="all" dirty="0" smtClean="0"/>
              <a:t>(II)</a:t>
            </a:r>
          </a:p>
        </p:txBody>
      </p:sp>
      <p:sp>
        <p:nvSpPr>
          <p:cNvPr id="2" name="1 Rectángulo"/>
          <p:cNvSpPr/>
          <p:nvPr/>
        </p:nvSpPr>
        <p:spPr>
          <a:xfrm>
            <a:off x="6084168" y="3234491"/>
            <a:ext cx="244827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s-ES" sz="900" dirty="0" smtClean="0">
              <a:latin typeface="+mj-lt"/>
            </a:endParaRPr>
          </a:p>
          <a:p>
            <a:endParaRPr lang="es-ES" dirty="0" smtClean="0">
              <a:latin typeface="+mj-lt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51520" y="1287244"/>
            <a:ext cx="8712968" cy="547842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sz="2200" dirty="0" err="1" smtClean="0">
                <a:latin typeface="+mj-lt"/>
              </a:rPr>
              <a:t>Mirabegronak</a:t>
            </a:r>
            <a:r>
              <a:rPr lang="es-ES" sz="2200" dirty="0" smtClean="0">
                <a:latin typeface="+mj-lt"/>
              </a:rPr>
              <a:t> </a:t>
            </a:r>
            <a:r>
              <a:rPr lang="es-ES" sz="2200" b="1" dirty="0" err="1">
                <a:latin typeface="+mj-lt"/>
              </a:rPr>
              <a:t>presio</a:t>
            </a:r>
            <a:r>
              <a:rPr lang="es-ES" sz="2200" b="1" dirty="0">
                <a:latin typeface="+mj-lt"/>
              </a:rPr>
              <a:t> </a:t>
            </a:r>
            <a:r>
              <a:rPr lang="es-ES" sz="2200" b="1" dirty="0" err="1">
                <a:latin typeface="+mj-lt"/>
              </a:rPr>
              <a:t>arteriala</a:t>
            </a:r>
            <a:r>
              <a:rPr lang="es-ES" sz="2200" b="1" dirty="0">
                <a:latin typeface="+mj-lt"/>
              </a:rPr>
              <a:t> </a:t>
            </a:r>
            <a:r>
              <a:rPr lang="es-ES" sz="2200" b="1" dirty="0" err="1">
                <a:latin typeface="+mj-lt"/>
              </a:rPr>
              <a:t>areagotu</a:t>
            </a:r>
            <a:r>
              <a:rPr lang="es-ES" sz="2200" b="1" dirty="0">
                <a:latin typeface="+mj-lt"/>
              </a:rPr>
              <a:t> </a:t>
            </a:r>
            <a:r>
              <a:rPr lang="es-ES" sz="2200" b="1" dirty="0" err="1">
                <a:latin typeface="+mj-lt"/>
              </a:rPr>
              <a:t>dezake</a:t>
            </a:r>
            <a:r>
              <a:rPr lang="es-ES" sz="2200" dirty="0">
                <a:latin typeface="+mj-lt"/>
              </a:rPr>
              <a:t>, </a:t>
            </a:r>
            <a:r>
              <a:rPr lang="es-ES" sz="2200" dirty="0" err="1">
                <a:latin typeface="+mj-lt"/>
              </a:rPr>
              <a:t>beraz</a:t>
            </a:r>
            <a:r>
              <a:rPr lang="es-ES" sz="2200" dirty="0">
                <a:latin typeface="+mj-lt"/>
              </a:rPr>
              <a:t>, </a:t>
            </a:r>
            <a:r>
              <a:rPr lang="es-ES" sz="2200" dirty="0" err="1">
                <a:latin typeface="+mj-lt"/>
              </a:rPr>
              <a:t>ezin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zaie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agindu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hipertentsio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larri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kontrolatu</a:t>
            </a:r>
            <a:r>
              <a:rPr lang="es-ES" sz="2200" dirty="0">
                <a:latin typeface="+mj-lt"/>
              </a:rPr>
              <a:t> gabea </a:t>
            </a:r>
            <a:r>
              <a:rPr lang="es-ES" sz="2200" dirty="0" err="1">
                <a:latin typeface="+mj-lt"/>
              </a:rPr>
              <a:t>duten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pazienteei</a:t>
            </a:r>
            <a:r>
              <a:rPr lang="es-ES" sz="2200" dirty="0">
                <a:latin typeface="+mj-lt"/>
              </a:rPr>
              <a:t> (PAS ≥ 180 mm Hg eta/</a:t>
            </a:r>
            <a:r>
              <a:rPr lang="es-ES" sz="2200" dirty="0" err="1">
                <a:latin typeface="+mj-lt"/>
              </a:rPr>
              <a:t>edo</a:t>
            </a:r>
            <a:r>
              <a:rPr lang="es-ES" sz="2200" dirty="0">
                <a:latin typeface="+mj-lt"/>
              </a:rPr>
              <a:t> PAD ≥ 110 mm Hg). </a:t>
            </a:r>
            <a:r>
              <a:rPr lang="es-ES" sz="2200" dirty="0" err="1" smtClean="0">
                <a:latin typeface="+mj-lt"/>
              </a:rPr>
              <a:t>Presio</a:t>
            </a:r>
            <a:r>
              <a:rPr lang="es-ES" sz="2200" dirty="0" smtClean="0">
                <a:latin typeface="+mj-lt"/>
              </a:rPr>
              <a:t> </a:t>
            </a:r>
            <a:r>
              <a:rPr lang="es-ES" sz="2200" dirty="0" err="1" smtClean="0">
                <a:latin typeface="+mj-lt"/>
              </a:rPr>
              <a:t>arteriala</a:t>
            </a:r>
            <a:r>
              <a:rPr lang="es-ES" sz="2200" dirty="0" smtClean="0">
                <a:latin typeface="+mj-lt"/>
              </a:rPr>
              <a:t> </a:t>
            </a:r>
            <a:r>
              <a:rPr lang="es-ES" sz="2200" dirty="0" err="1" smtClean="0">
                <a:latin typeface="+mj-lt"/>
              </a:rPr>
              <a:t>monitorizatu</a:t>
            </a:r>
            <a:r>
              <a:rPr lang="es-ES" sz="2200" dirty="0" smtClean="0">
                <a:latin typeface="+mj-lt"/>
              </a:rPr>
              <a:t> </a:t>
            </a:r>
            <a:r>
              <a:rPr lang="es-ES" sz="2200" dirty="0" err="1" smtClean="0">
                <a:latin typeface="+mj-lt"/>
              </a:rPr>
              <a:t>behar</a:t>
            </a:r>
            <a:r>
              <a:rPr lang="es-ES" sz="2200" dirty="0" smtClean="0">
                <a:latin typeface="+mj-lt"/>
              </a:rPr>
              <a:t> da</a:t>
            </a:r>
            <a:endParaRPr lang="es-ES" sz="2200" dirty="0">
              <a:latin typeface="+mj-lt"/>
            </a:endParaRPr>
          </a:p>
          <a:p>
            <a:pPr marL="342900" indent="-34290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endParaRPr lang="es-ES" sz="2200" dirty="0">
              <a:latin typeface="+mj-lt"/>
            </a:endParaRPr>
          </a:p>
          <a:p>
            <a:pPr marL="342900" indent="-34290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sz="2200" b="1" dirty="0" err="1" smtClean="0">
                <a:latin typeface="+mj-lt"/>
              </a:rPr>
              <a:t>Giltzurrun-gutxiegitasun</a:t>
            </a:r>
            <a:r>
              <a:rPr lang="es-ES" sz="2200" b="1" dirty="0" smtClean="0">
                <a:latin typeface="+mj-lt"/>
              </a:rPr>
              <a:t> </a:t>
            </a:r>
            <a:r>
              <a:rPr lang="es-ES" sz="2200" b="1" dirty="0" err="1">
                <a:latin typeface="+mj-lt"/>
              </a:rPr>
              <a:t>larria</a:t>
            </a:r>
            <a:r>
              <a:rPr lang="es-ES" sz="2200" b="1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duten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pazienteen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kasuan</a:t>
            </a:r>
            <a:r>
              <a:rPr lang="es-ES" sz="2200" dirty="0">
                <a:latin typeface="+mj-lt"/>
              </a:rPr>
              <a:t>, </a:t>
            </a:r>
            <a:r>
              <a:rPr lang="es-ES" sz="2200" dirty="0" err="1">
                <a:latin typeface="+mj-lt"/>
              </a:rPr>
              <a:t>mirabegronaren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dosia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murriztu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behar</a:t>
            </a:r>
            <a:r>
              <a:rPr lang="es-ES" sz="2200" dirty="0">
                <a:latin typeface="+mj-lt"/>
              </a:rPr>
              <a:t> da, eta </a:t>
            </a:r>
            <a:r>
              <a:rPr lang="es-ES" sz="2200" dirty="0" err="1">
                <a:latin typeface="+mj-lt"/>
              </a:rPr>
              <a:t>ez</a:t>
            </a:r>
            <a:r>
              <a:rPr lang="es-ES" sz="2200" dirty="0">
                <a:latin typeface="+mj-lt"/>
              </a:rPr>
              <a:t> da </a:t>
            </a:r>
            <a:r>
              <a:rPr lang="es-ES" sz="2200" dirty="0" err="1">
                <a:latin typeface="+mj-lt"/>
              </a:rPr>
              <a:t>gomendatzen</a:t>
            </a:r>
            <a:r>
              <a:rPr lang="es-ES" sz="2200" dirty="0">
                <a:latin typeface="+mj-lt"/>
              </a:rPr>
              <a:t> CYP3Aren </a:t>
            </a:r>
            <a:r>
              <a:rPr lang="es-ES" sz="2200" dirty="0" err="1">
                <a:latin typeface="+mj-lt"/>
              </a:rPr>
              <a:t>inhibitzaile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indartsuekin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aldi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berean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hartzea</a:t>
            </a:r>
            <a:r>
              <a:rPr lang="es-ES" sz="2200" dirty="0">
                <a:latin typeface="+mj-lt"/>
              </a:rPr>
              <a:t> </a:t>
            </a:r>
          </a:p>
          <a:p>
            <a:pPr marL="342900" indent="-34290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endParaRPr lang="es-ES" sz="2200" dirty="0">
              <a:latin typeface="+mj-lt"/>
            </a:endParaRPr>
          </a:p>
          <a:p>
            <a:pPr marL="342900" indent="-34290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sz="2200" b="1" dirty="0" err="1" smtClean="0">
                <a:latin typeface="+mj-lt"/>
              </a:rPr>
              <a:t>Gibel-gutxiegitasun</a:t>
            </a:r>
            <a:r>
              <a:rPr lang="es-ES" sz="2200" b="1" dirty="0" smtClean="0">
                <a:latin typeface="+mj-lt"/>
              </a:rPr>
              <a:t> </a:t>
            </a:r>
            <a:r>
              <a:rPr lang="es-ES" sz="2200" b="1" dirty="0" err="1">
                <a:latin typeface="+mj-lt"/>
              </a:rPr>
              <a:t>larria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duten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pazienteen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kasuan</a:t>
            </a:r>
            <a:r>
              <a:rPr lang="es-ES" sz="2200" dirty="0">
                <a:latin typeface="+mj-lt"/>
              </a:rPr>
              <a:t>, </a:t>
            </a:r>
            <a:r>
              <a:rPr lang="es-ES" sz="2200" dirty="0" err="1">
                <a:latin typeface="+mj-lt"/>
              </a:rPr>
              <a:t>ez</a:t>
            </a:r>
            <a:r>
              <a:rPr lang="es-ES" sz="2200" dirty="0">
                <a:latin typeface="+mj-lt"/>
              </a:rPr>
              <a:t> da </a:t>
            </a:r>
            <a:r>
              <a:rPr lang="es-ES" sz="2200" dirty="0" err="1">
                <a:latin typeface="+mj-lt"/>
              </a:rPr>
              <a:t>gomendatzen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farmako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hori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erabiltzea</a:t>
            </a:r>
            <a:r>
              <a:rPr lang="es-ES" sz="2200" dirty="0">
                <a:latin typeface="+mj-lt"/>
              </a:rPr>
              <a:t>, </a:t>
            </a:r>
            <a:r>
              <a:rPr lang="es-ES" sz="2200" dirty="0" err="1">
                <a:latin typeface="+mj-lt"/>
              </a:rPr>
              <a:t>ez</a:t>
            </a:r>
            <a:r>
              <a:rPr lang="es-ES" sz="2200" dirty="0">
                <a:latin typeface="+mj-lt"/>
              </a:rPr>
              <a:t> eta </a:t>
            </a:r>
            <a:r>
              <a:rPr lang="es-ES" sz="2200" dirty="0" err="1">
                <a:latin typeface="+mj-lt"/>
              </a:rPr>
              <a:t>gibel-gutxiegitasun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moderatua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duten</a:t>
            </a:r>
            <a:r>
              <a:rPr lang="es-ES" sz="2200" dirty="0">
                <a:latin typeface="+mj-lt"/>
              </a:rPr>
              <a:t> eta </a:t>
            </a:r>
            <a:r>
              <a:rPr lang="es-ES" sz="2200" dirty="0" err="1">
                <a:latin typeface="+mj-lt"/>
              </a:rPr>
              <a:t>aldi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berean</a:t>
            </a:r>
            <a:r>
              <a:rPr lang="es-ES" sz="2200" dirty="0">
                <a:latin typeface="+mj-lt"/>
              </a:rPr>
              <a:t> CYP3Aren </a:t>
            </a:r>
            <a:r>
              <a:rPr lang="es-ES" sz="2200" dirty="0" err="1">
                <a:latin typeface="+mj-lt"/>
              </a:rPr>
              <a:t>inhibitzaile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indartsuen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tratamendua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duten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pazienteen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kasuan</a:t>
            </a:r>
            <a:r>
              <a:rPr lang="es-ES" sz="2200" dirty="0">
                <a:latin typeface="+mj-lt"/>
              </a:rPr>
              <a:t> ere </a:t>
            </a:r>
          </a:p>
          <a:p>
            <a:pPr marL="342900" indent="-34290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endParaRPr lang="es-ES" sz="2200" dirty="0">
              <a:latin typeface="+mj-lt"/>
            </a:endParaRPr>
          </a:p>
          <a:p>
            <a:pPr marL="342900" indent="-34290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sz="2200" dirty="0" err="1" smtClean="0">
                <a:latin typeface="+mj-lt"/>
              </a:rPr>
              <a:t>Gomendatzen</a:t>
            </a:r>
            <a:r>
              <a:rPr lang="es-ES" sz="2200" dirty="0" smtClean="0">
                <a:latin typeface="+mj-lt"/>
              </a:rPr>
              <a:t> </a:t>
            </a:r>
            <a:r>
              <a:rPr lang="es-ES" sz="2200" dirty="0">
                <a:latin typeface="+mj-lt"/>
              </a:rPr>
              <a:t>da </a:t>
            </a:r>
            <a:r>
              <a:rPr lang="es-ES" sz="2200" b="1" dirty="0" err="1">
                <a:latin typeface="+mj-lt"/>
              </a:rPr>
              <a:t>jarraipena</a:t>
            </a:r>
            <a:r>
              <a:rPr lang="es-ES" sz="2200" b="1" dirty="0">
                <a:latin typeface="+mj-lt"/>
              </a:rPr>
              <a:t> </a:t>
            </a:r>
            <a:r>
              <a:rPr lang="es-ES" sz="2200" b="1" dirty="0" err="1">
                <a:latin typeface="+mj-lt"/>
              </a:rPr>
              <a:t>egitea</a:t>
            </a:r>
            <a:r>
              <a:rPr lang="es-ES" sz="2200" b="1" dirty="0">
                <a:latin typeface="+mj-lt"/>
              </a:rPr>
              <a:t> </a:t>
            </a:r>
            <a:r>
              <a:rPr lang="es-ES" sz="2200" b="1" dirty="0" err="1">
                <a:latin typeface="+mj-lt"/>
              </a:rPr>
              <a:t>tratamendua</a:t>
            </a:r>
            <a:r>
              <a:rPr lang="es-ES" sz="2200" b="1" dirty="0">
                <a:latin typeface="+mj-lt"/>
              </a:rPr>
              <a:t> </a:t>
            </a:r>
            <a:r>
              <a:rPr lang="es-ES" sz="2200" b="1" dirty="0" err="1">
                <a:latin typeface="+mj-lt"/>
              </a:rPr>
              <a:t>hasi</a:t>
            </a:r>
            <a:r>
              <a:rPr lang="es-ES" sz="2200" b="1" dirty="0">
                <a:latin typeface="+mj-lt"/>
              </a:rPr>
              <a:t> eta 4-6 astera</a:t>
            </a:r>
            <a:r>
              <a:rPr lang="es-ES" sz="2200" dirty="0">
                <a:latin typeface="+mj-lt"/>
              </a:rPr>
              <a:t>, </a:t>
            </a:r>
            <a:r>
              <a:rPr lang="es-ES" sz="2200" dirty="0" err="1">
                <a:latin typeface="+mj-lt"/>
              </a:rPr>
              <a:t>tratamenduarekiko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erantzuna</a:t>
            </a:r>
            <a:r>
              <a:rPr lang="es-ES" sz="2200" dirty="0">
                <a:latin typeface="+mj-lt"/>
              </a:rPr>
              <a:t> eta </a:t>
            </a:r>
            <a:r>
              <a:rPr lang="es-ES" sz="2200" dirty="0" err="1">
                <a:latin typeface="+mj-lt"/>
              </a:rPr>
              <a:t>ondorio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kaltegarriak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 smtClean="0">
                <a:latin typeface="+mj-lt"/>
              </a:rPr>
              <a:t>ebaluatzeko</a:t>
            </a:r>
            <a:r>
              <a:rPr lang="es-ES" sz="2200" dirty="0" smtClean="0"/>
              <a:t>.</a:t>
            </a:r>
            <a:endParaRPr lang="es-ES" sz="2200" dirty="0" smtClean="0">
              <a:latin typeface="+mj-lt"/>
            </a:endParaRPr>
          </a:p>
          <a:p>
            <a:endParaRPr lang="es-E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8121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39552" y="176413"/>
            <a:ext cx="8229600" cy="1313036"/>
          </a:xfrm>
        </p:spPr>
        <p:txBody>
          <a:bodyPr/>
          <a:lstStyle/>
          <a:p>
            <a:r>
              <a:rPr lang="es-ES" sz="3600" cap="all" dirty="0" smtClean="0"/>
              <a:t>TERAPIA </a:t>
            </a:r>
            <a:r>
              <a:rPr lang="es-ES" sz="3600" cap="all" dirty="0" err="1" smtClean="0"/>
              <a:t>konbinatua</a:t>
            </a:r>
            <a:r>
              <a:rPr lang="es-ES" sz="3600" cap="all" dirty="0" smtClean="0"/>
              <a:t> </a:t>
            </a:r>
            <a:r>
              <a:rPr lang="es-ES" sz="2800" dirty="0"/>
              <a:t>(</a:t>
            </a:r>
            <a:r>
              <a:rPr lang="es-ES" sz="2800" dirty="0" err="1" smtClean="0"/>
              <a:t>antimuskarinikoak</a:t>
            </a:r>
            <a:r>
              <a:rPr lang="es-ES" sz="2800" dirty="0" smtClean="0"/>
              <a:t> +</a:t>
            </a:r>
            <a:r>
              <a:rPr lang="es-ES" sz="2800" dirty="0" err="1" smtClean="0"/>
              <a:t>mirabegrona</a:t>
            </a:r>
            <a:r>
              <a:rPr lang="es-ES" sz="2800" dirty="0" smtClean="0"/>
              <a:t>)</a:t>
            </a:r>
            <a:r>
              <a:rPr lang="es-ES" sz="2800" dirty="0"/>
              <a:t/>
            </a:r>
            <a:br>
              <a:rPr lang="es-ES" sz="2800" dirty="0"/>
            </a:br>
            <a:endParaRPr lang="es-ES" sz="2800" cap="all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6084168" y="3234491"/>
            <a:ext cx="244827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s-ES" sz="900" dirty="0" smtClean="0">
              <a:latin typeface="+mj-lt"/>
            </a:endParaRPr>
          </a:p>
          <a:p>
            <a:endParaRPr lang="es-ES" dirty="0" smtClean="0">
              <a:latin typeface="+mj-lt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79512" y="1268760"/>
            <a:ext cx="8784976" cy="415498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buClr>
                <a:srgbClr val="3D92CB"/>
              </a:buClr>
            </a:pPr>
            <a:r>
              <a:rPr lang="es-ES" b="1" dirty="0" err="1">
                <a:latin typeface="+mj-lt"/>
              </a:rPr>
              <a:t>S</a:t>
            </a:r>
            <a:r>
              <a:rPr lang="es-ES" b="1" dirty="0" err="1" smtClean="0">
                <a:latin typeface="+mj-lt"/>
              </a:rPr>
              <a:t>olifenazina</a:t>
            </a:r>
            <a:r>
              <a:rPr lang="es-ES" dirty="0" smtClean="0">
                <a:latin typeface="+mj-lt"/>
              </a:rPr>
              <a:t>  </a:t>
            </a:r>
            <a:r>
              <a:rPr lang="es-ES" dirty="0" err="1" smtClean="0">
                <a:latin typeface="+mj-lt"/>
              </a:rPr>
              <a:t>edo</a:t>
            </a:r>
            <a:r>
              <a:rPr lang="es-ES" dirty="0" smtClean="0">
                <a:latin typeface="+mj-lt"/>
              </a:rPr>
              <a:t> </a:t>
            </a:r>
            <a:r>
              <a:rPr lang="es-ES" b="1" dirty="0" err="1" smtClean="0">
                <a:latin typeface="+mj-lt"/>
              </a:rPr>
              <a:t>mirabegronaren</a:t>
            </a:r>
            <a:r>
              <a:rPr lang="es-ES" b="1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alderaketak</a:t>
            </a:r>
            <a:r>
              <a:rPr lang="es-ES" dirty="0" smtClean="0">
                <a:latin typeface="+mj-lt"/>
              </a:rPr>
              <a:t> (</a:t>
            </a:r>
            <a:r>
              <a:rPr lang="es-ES" dirty="0" err="1" smtClean="0">
                <a:latin typeface="+mj-lt"/>
              </a:rPr>
              <a:t>monofarmako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gisa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edo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konbinatuak</a:t>
            </a:r>
            <a:r>
              <a:rPr lang="es-ES" dirty="0" smtClean="0">
                <a:latin typeface="+mj-lt"/>
              </a:rPr>
              <a:t>)</a:t>
            </a:r>
          </a:p>
          <a:p>
            <a:pPr algn="just">
              <a:buClr>
                <a:srgbClr val="3D92CB"/>
              </a:buClr>
            </a:pPr>
            <a:endParaRPr lang="es-ES" dirty="0" smtClean="0">
              <a:latin typeface="+mj-lt"/>
            </a:endParaRPr>
          </a:p>
          <a:p>
            <a:pPr marL="742950" lvl="1" indent="-28575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dirty="0" err="1" smtClean="0">
                <a:latin typeface="+mj-lt"/>
              </a:rPr>
              <a:t>Konbinazioak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efektu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txikia</a:t>
            </a:r>
            <a:r>
              <a:rPr lang="es-ES" dirty="0" smtClean="0">
                <a:latin typeface="+mj-lt"/>
              </a:rPr>
              <a:t> du </a:t>
            </a:r>
            <a:r>
              <a:rPr lang="es-ES" dirty="0" err="1" smtClean="0">
                <a:latin typeface="+mj-lt"/>
              </a:rPr>
              <a:t>monofarmakoekin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alderatuz</a:t>
            </a:r>
            <a:endParaRPr lang="es-ES" dirty="0" smtClean="0">
              <a:latin typeface="+mj-lt"/>
            </a:endParaRPr>
          </a:p>
          <a:p>
            <a:pPr lvl="1" algn="just">
              <a:buClr>
                <a:srgbClr val="3D92CB"/>
              </a:buClr>
            </a:pPr>
            <a:endParaRPr lang="es-ES" dirty="0" smtClean="0">
              <a:latin typeface="+mj-lt"/>
            </a:endParaRPr>
          </a:p>
          <a:p>
            <a:pPr marL="742950" lvl="1" indent="-28575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dirty="0" err="1" smtClean="0">
                <a:latin typeface="+mj-lt"/>
              </a:rPr>
              <a:t>Konbinazioarekin</a:t>
            </a:r>
            <a:r>
              <a:rPr lang="es-ES" dirty="0">
                <a:latin typeface="+mj-lt"/>
              </a:rPr>
              <a:t>, </a:t>
            </a:r>
            <a:r>
              <a:rPr lang="es-ES" dirty="0" err="1">
                <a:latin typeface="+mj-lt"/>
              </a:rPr>
              <a:t>monoterapiarekin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baino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gernu-debeku</a:t>
            </a:r>
            <a:r>
              <a:rPr lang="es-ES" dirty="0">
                <a:latin typeface="+mj-lt"/>
              </a:rPr>
              <a:t> eta </a:t>
            </a:r>
            <a:r>
              <a:rPr lang="es-ES" dirty="0" err="1">
                <a:latin typeface="+mj-lt"/>
              </a:rPr>
              <a:t>efektu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antikolinergiko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gehiago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gertatzen</a:t>
            </a:r>
            <a:r>
              <a:rPr lang="es-ES" dirty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dira</a:t>
            </a:r>
            <a:r>
              <a:rPr lang="es-ES" dirty="0" smtClean="0">
                <a:latin typeface="+mj-lt"/>
              </a:rPr>
              <a:t>  </a:t>
            </a:r>
            <a:endParaRPr lang="es-ES" dirty="0">
              <a:latin typeface="+mj-lt"/>
            </a:endParaRPr>
          </a:p>
          <a:p>
            <a:pPr lvl="1" algn="just">
              <a:buClr>
                <a:srgbClr val="3D92CB"/>
              </a:buClr>
            </a:pPr>
            <a:endParaRPr lang="es-ES" dirty="0">
              <a:latin typeface="+mj-lt"/>
            </a:endParaRPr>
          </a:p>
          <a:p>
            <a:pPr marL="742950" lvl="1" indent="-28575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dirty="0" err="1" smtClean="0">
                <a:latin typeface="+mj-lt"/>
              </a:rPr>
              <a:t>Konbinazioa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>
                <a:latin typeface="+mj-lt"/>
              </a:rPr>
              <a:t>erabili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ahalko</a:t>
            </a:r>
            <a:r>
              <a:rPr lang="es-ES" dirty="0">
                <a:latin typeface="+mj-lt"/>
              </a:rPr>
              <a:t> da </a:t>
            </a:r>
            <a:r>
              <a:rPr lang="es-ES" dirty="0" err="1">
                <a:latin typeface="+mj-lt"/>
              </a:rPr>
              <a:t>gernu-ihesaren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sintomek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jarraitzen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badute</a:t>
            </a:r>
            <a:r>
              <a:rPr lang="es-ES" dirty="0">
                <a:latin typeface="+mj-lt"/>
              </a:rPr>
              <a:t> eta, </a:t>
            </a:r>
            <a:r>
              <a:rPr lang="es-ES" dirty="0" err="1">
                <a:latin typeface="+mj-lt"/>
              </a:rPr>
              <a:t>ondorio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kaltegarriak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direla</a:t>
            </a:r>
            <a:r>
              <a:rPr lang="es-ES" dirty="0">
                <a:latin typeface="+mj-lt"/>
              </a:rPr>
              <a:t> eta, </a:t>
            </a:r>
            <a:r>
              <a:rPr lang="es-ES" dirty="0" err="1">
                <a:latin typeface="+mj-lt"/>
              </a:rPr>
              <a:t>antimuskarinikoen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dosia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areagotu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ezin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bada</a:t>
            </a:r>
            <a:r>
              <a:rPr lang="es-ES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018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29208" y="99740"/>
            <a:ext cx="8229600" cy="808980"/>
          </a:xfrm>
        </p:spPr>
        <p:txBody>
          <a:bodyPr/>
          <a:lstStyle/>
          <a:p>
            <a:r>
              <a:rPr lang="es-ES" sz="3600" cap="all" dirty="0" smtClean="0"/>
              <a:t>BESTE AUKERA BATZUK</a:t>
            </a:r>
          </a:p>
        </p:txBody>
      </p:sp>
      <p:sp>
        <p:nvSpPr>
          <p:cNvPr id="2" name="1 Rectángulo"/>
          <p:cNvSpPr/>
          <p:nvPr/>
        </p:nvSpPr>
        <p:spPr>
          <a:xfrm>
            <a:off x="6084168" y="3234491"/>
            <a:ext cx="244827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s-ES" sz="900" dirty="0" smtClean="0">
              <a:latin typeface="+mj-lt"/>
            </a:endParaRPr>
          </a:p>
          <a:p>
            <a:endParaRPr lang="es-ES" dirty="0" smtClean="0">
              <a:latin typeface="+mj-lt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15516" y="836712"/>
            <a:ext cx="8856984" cy="58169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s-ES" sz="2000" dirty="0" err="1" smtClean="0">
                <a:latin typeface="+mn-lt"/>
              </a:rPr>
              <a:t>Neurri</a:t>
            </a:r>
            <a:r>
              <a:rPr lang="es-ES" sz="2000" dirty="0" smtClean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hauek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arretaz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hautatu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diren</a:t>
            </a:r>
            <a:r>
              <a:rPr lang="es-ES" sz="2000" dirty="0">
                <a:latin typeface="+mn-lt"/>
              </a:rPr>
              <a:t> eta </a:t>
            </a:r>
            <a:r>
              <a:rPr lang="es-ES" sz="2000" dirty="0" err="1">
                <a:latin typeface="+mn-lt"/>
              </a:rPr>
              <a:t>ohiko</a:t>
            </a:r>
            <a:r>
              <a:rPr lang="es-ES" sz="2000" dirty="0">
                <a:latin typeface="+mn-lt"/>
              </a:rPr>
              <a:t> terapia </a:t>
            </a:r>
            <a:r>
              <a:rPr lang="es-ES" sz="2000" dirty="0" err="1">
                <a:latin typeface="+mn-lt"/>
              </a:rPr>
              <a:t>farmakologikoari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erantzun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ez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dioten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pazienteei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zuzenduta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daude</a:t>
            </a:r>
            <a:r>
              <a:rPr lang="es-ES" sz="2000" dirty="0">
                <a:latin typeface="+mn-lt"/>
              </a:rPr>
              <a:t>; </a:t>
            </a:r>
            <a:r>
              <a:rPr lang="es-ES" sz="2000" dirty="0" err="1">
                <a:latin typeface="+mn-lt"/>
              </a:rPr>
              <a:t>neurri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horiekin</a:t>
            </a:r>
            <a:r>
              <a:rPr lang="es-ES" sz="2000" dirty="0">
                <a:latin typeface="+mn-lt"/>
              </a:rPr>
              <a:t>, </a:t>
            </a:r>
            <a:r>
              <a:rPr lang="es-ES" sz="2000" dirty="0" err="1">
                <a:latin typeface="+mn-lt"/>
              </a:rPr>
              <a:t>jarraipen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zorrotza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egin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behar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smtClean="0">
                <a:latin typeface="+mn-lt"/>
              </a:rPr>
              <a:t>da</a:t>
            </a:r>
            <a:endParaRPr lang="es-ES" sz="2000" dirty="0">
              <a:latin typeface="+mn-lt"/>
            </a:endParaRPr>
          </a:p>
          <a:p>
            <a:pPr algn="just"/>
            <a:endParaRPr lang="es-ES" sz="1200" dirty="0">
              <a:latin typeface="+mn-lt"/>
            </a:endParaRPr>
          </a:p>
          <a:p>
            <a:pPr marL="342900" indent="-342900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sz="2000" b="1" dirty="0" smtClean="0">
                <a:latin typeface="+mn-lt"/>
              </a:rPr>
              <a:t>TOXINA BOTULINIKOA</a:t>
            </a:r>
          </a:p>
          <a:p>
            <a:pPr marL="342900" indent="-342900">
              <a:buClr>
                <a:srgbClr val="3D92CB"/>
              </a:buClr>
              <a:buFontTx/>
              <a:buChar char="-"/>
            </a:pPr>
            <a:r>
              <a:rPr lang="es-ES" sz="2000" dirty="0" err="1" smtClean="0">
                <a:latin typeface="+mn-lt"/>
              </a:rPr>
              <a:t>Maskurian</a:t>
            </a:r>
            <a:r>
              <a:rPr lang="es-ES" sz="2000" dirty="0" smtClean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sartzen</a:t>
            </a:r>
            <a:r>
              <a:rPr lang="es-ES" sz="2000" dirty="0">
                <a:latin typeface="+mn-lt"/>
              </a:rPr>
              <a:t> da, </a:t>
            </a:r>
            <a:r>
              <a:rPr lang="es-ES" sz="2000" dirty="0" err="1">
                <a:latin typeface="+mn-lt"/>
              </a:rPr>
              <a:t>zistoskopiaren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bidez</a:t>
            </a:r>
            <a:r>
              <a:rPr lang="es-ES" sz="2000" dirty="0">
                <a:latin typeface="+mn-lt"/>
              </a:rPr>
              <a:t> eta anestesia </a:t>
            </a:r>
            <a:r>
              <a:rPr lang="es-ES" sz="2000" dirty="0" err="1">
                <a:latin typeface="+mn-lt"/>
              </a:rPr>
              <a:t>lokalarekin</a:t>
            </a:r>
            <a:endParaRPr lang="es-ES" sz="2000" dirty="0">
              <a:latin typeface="+mn-lt"/>
            </a:endParaRPr>
          </a:p>
          <a:p>
            <a:pPr marL="342900" indent="-342900">
              <a:buClr>
                <a:srgbClr val="3D92CB"/>
              </a:buClr>
              <a:buFontTx/>
              <a:buChar char="-"/>
            </a:pPr>
            <a:r>
              <a:rPr lang="es-ES" sz="2000" dirty="0" err="1" smtClean="0">
                <a:latin typeface="+mn-lt"/>
              </a:rPr>
              <a:t>Muskulu</a:t>
            </a:r>
            <a:r>
              <a:rPr lang="es-ES" sz="2000" dirty="0" smtClean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detrusorean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azetilkolina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askatzea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inhibitzen</a:t>
            </a:r>
            <a:r>
              <a:rPr lang="es-ES" sz="2000" dirty="0">
                <a:latin typeface="+mn-lt"/>
              </a:rPr>
              <a:t> du. </a:t>
            </a:r>
          </a:p>
          <a:p>
            <a:pPr marL="342900" indent="-342900">
              <a:buClr>
                <a:srgbClr val="3D92CB"/>
              </a:buClr>
              <a:buFontTx/>
              <a:buChar char="-"/>
            </a:pPr>
            <a:r>
              <a:rPr lang="es-ES" sz="2000" dirty="0" err="1" smtClean="0">
                <a:latin typeface="+mn-lt"/>
              </a:rPr>
              <a:t>Gernu-egitearen</a:t>
            </a:r>
            <a:r>
              <a:rPr lang="es-ES" sz="2000" dirty="0" smtClean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maiztasuna</a:t>
            </a:r>
            <a:r>
              <a:rPr lang="es-ES" sz="2000" dirty="0">
                <a:latin typeface="+mn-lt"/>
              </a:rPr>
              <a:t> (</a:t>
            </a:r>
            <a:r>
              <a:rPr lang="es-ES" sz="2000" dirty="0" err="1">
                <a:latin typeface="+mn-lt"/>
              </a:rPr>
              <a:t>eguneko</a:t>
            </a:r>
            <a:r>
              <a:rPr lang="es-ES" sz="2000" dirty="0">
                <a:latin typeface="+mn-lt"/>
              </a:rPr>
              <a:t> –1,2 </a:t>
            </a:r>
            <a:r>
              <a:rPr lang="es-ES" sz="2000" dirty="0" err="1">
                <a:latin typeface="+mn-lt"/>
              </a:rPr>
              <a:t>gernu-egite</a:t>
            </a:r>
            <a:r>
              <a:rPr lang="es-ES" sz="2000" dirty="0">
                <a:latin typeface="+mn-lt"/>
              </a:rPr>
              <a:t>, </a:t>
            </a:r>
            <a:r>
              <a:rPr lang="es-ES" sz="2000" dirty="0" err="1">
                <a:latin typeface="+mn-lt"/>
              </a:rPr>
              <a:t>plazeboarekin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alderatuta</a:t>
            </a:r>
            <a:r>
              <a:rPr lang="es-ES" sz="2000" dirty="0">
                <a:latin typeface="+mn-lt"/>
              </a:rPr>
              <a:t>) eta </a:t>
            </a:r>
            <a:r>
              <a:rPr lang="es-ES" sz="2000" dirty="0" err="1">
                <a:latin typeface="+mn-lt"/>
              </a:rPr>
              <a:t>gernu-ihesen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kopurua</a:t>
            </a:r>
            <a:r>
              <a:rPr lang="es-ES" sz="2000" dirty="0">
                <a:latin typeface="+mn-lt"/>
              </a:rPr>
              <a:t> (</a:t>
            </a:r>
            <a:r>
              <a:rPr lang="es-ES" sz="2000" dirty="0" err="1">
                <a:latin typeface="+mn-lt"/>
              </a:rPr>
              <a:t>eguneko</a:t>
            </a:r>
            <a:r>
              <a:rPr lang="es-ES" sz="2000" dirty="0">
                <a:latin typeface="+mn-lt"/>
              </a:rPr>
              <a:t> –1,8 </a:t>
            </a:r>
            <a:r>
              <a:rPr lang="es-ES" sz="2000" dirty="0" err="1">
                <a:latin typeface="+mn-lt"/>
              </a:rPr>
              <a:t>gernu-ihes</a:t>
            </a:r>
            <a:r>
              <a:rPr lang="es-ES" sz="2000" dirty="0">
                <a:latin typeface="+mn-lt"/>
              </a:rPr>
              <a:t>, </a:t>
            </a:r>
            <a:r>
              <a:rPr lang="es-ES" sz="2000" dirty="0" err="1">
                <a:latin typeface="+mn-lt"/>
              </a:rPr>
              <a:t>plazeboarekin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alderatuta</a:t>
            </a:r>
            <a:r>
              <a:rPr lang="es-ES" sz="2000" dirty="0">
                <a:latin typeface="+mn-lt"/>
              </a:rPr>
              <a:t>) </a:t>
            </a:r>
            <a:r>
              <a:rPr lang="es-ES" sz="2000" dirty="0" err="1">
                <a:latin typeface="+mn-lt"/>
              </a:rPr>
              <a:t>murrizten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 smtClean="0">
                <a:latin typeface="+mn-lt"/>
              </a:rPr>
              <a:t>ditu</a:t>
            </a:r>
            <a:r>
              <a:rPr lang="es-ES" sz="2000" dirty="0" smtClean="0">
                <a:latin typeface="+mn-lt"/>
              </a:rPr>
              <a:t> </a:t>
            </a:r>
          </a:p>
          <a:p>
            <a:pPr marL="342900" indent="-342900">
              <a:buClr>
                <a:srgbClr val="3D92CB"/>
              </a:buClr>
              <a:buFontTx/>
              <a:buChar char="-"/>
            </a:pPr>
            <a:r>
              <a:rPr lang="es-ES" sz="2000" dirty="0" err="1" smtClean="0">
                <a:latin typeface="+mn-lt"/>
              </a:rPr>
              <a:t>Ikusi</a:t>
            </a:r>
            <a:r>
              <a:rPr lang="es-ES" sz="2000" dirty="0" smtClean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diren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ondorio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kaltegarri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nagusiak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gernu-debekua</a:t>
            </a:r>
            <a:r>
              <a:rPr lang="es-ES" sz="2000" dirty="0">
                <a:latin typeface="+mn-lt"/>
              </a:rPr>
              <a:t> eta </a:t>
            </a:r>
            <a:r>
              <a:rPr lang="es-ES" sz="2000" dirty="0" err="1">
                <a:latin typeface="+mn-lt"/>
              </a:rPr>
              <a:t>gernu-traktuko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infekzioak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dira</a:t>
            </a:r>
            <a:r>
              <a:rPr lang="es-ES" sz="2000" dirty="0">
                <a:latin typeface="+mn-lt"/>
              </a:rPr>
              <a:t>. </a:t>
            </a:r>
            <a:r>
              <a:rPr lang="es-ES" sz="2000" dirty="0" err="1">
                <a:latin typeface="+mn-lt"/>
              </a:rPr>
              <a:t>Injekzioak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errepikatu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behar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dira</a:t>
            </a:r>
            <a:r>
              <a:rPr lang="es-ES" sz="2000" dirty="0">
                <a:latin typeface="+mn-lt"/>
              </a:rPr>
              <a:t>, 6-9 </a:t>
            </a:r>
            <a:r>
              <a:rPr lang="es-ES" sz="2000" dirty="0" err="1">
                <a:latin typeface="+mn-lt"/>
              </a:rPr>
              <a:t>hilabete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igaro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ondoren</a:t>
            </a:r>
            <a:endParaRPr lang="es-ES" sz="2000" dirty="0">
              <a:latin typeface="+mn-lt"/>
            </a:endParaRPr>
          </a:p>
          <a:p>
            <a:pPr marL="171450" indent="-171450">
              <a:buClr>
                <a:srgbClr val="3D92CB"/>
              </a:buClr>
              <a:buFont typeface="Arial" panose="020B0604020202020204" pitchFamily="34" charset="0"/>
              <a:buChar char="•"/>
            </a:pPr>
            <a:endParaRPr lang="es-ES" sz="2000" dirty="0">
              <a:latin typeface="+mn-lt"/>
            </a:endParaRPr>
          </a:p>
          <a:p>
            <a:pPr marL="342900" indent="-342900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sz="2000" b="1" dirty="0" smtClean="0">
                <a:latin typeface="+mn-lt"/>
              </a:rPr>
              <a:t>NEUROMODULAZIO ELEKTRIKOA</a:t>
            </a:r>
          </a:p>
          <a:p>
            <a:pPr lvl="1">
              <a:buClr>
                <a:srgbClr val="3D92CB"/>
              </a:buClr>
            </a:pPr>
            <a:r>
              <a:rPr lang="es-ES" sz="2000" dirty="0" smtClean="0">
                <a:latin typeface="+mn-lt"/>
              </a:rPr>
              <a:t>- </a:t>
            </a:r>
            <a:r>
              <a:rPr lang="es-ES" sz="2000" dirty="0" err="1">
                <a:latin typeface="+mn-lt"/>
              </a:rPr>
              <a:t>H</a:t>
            </a:r>
            <a:r>
              <a:rPr lang="es-ES" sz="2000" dirty="0" err="1" smtClean="0">
                <a:latin typeface="+mn-lt"/>
              </a:rPr>
              <a:t>ezur</a:t>
            </a:r>
            <a:r>
              <a:rPr lang="es-ES" sz="2000" dirty="0" smtClean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sakrotik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edo</a:t>
            </a:r>
            <a:r>
              <a:rPr lang="es-ES" sz="2000" dirty="0">
                <a:latin typeface="+mn-lt"/>
              </a:rPr>
              <a:t> tibia </a:t>
            </a:r>
            <a:r>
              <a:rPr lang="es-ES" sz="2000" dirty="0" err="1">
                <a:latin typeface="+mn-lt"/>
              </a:rPr>
              <a:t>atzeko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nerbioa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estimulatuta</a:t>
            </a:r>
            <a:r>
              <a:rPr lang="es-ES" sz="2000" dirty="0">
                <a:latin typeface="+mn-lt"/>
              </a:rPr>
              <a:t> </a:t>
            </a:r>
          </a:p>
          <a:p>
            <a:pPr marL="342900" indent="-342900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sz="2000" b="1" dirty="0" smtClean="0">
                <a:latin typeface="+mn-lt"/>
              </a:rPr>
              <a:t>NEURRI </a:t>
            </a:r>
            <a:r>
              <a:rPr lang="es-ES" sz="2000" b="1" dirty="0">
                <a:latin typeface="+mn-lt"/>
              </a:rPr>
              <a:t>ARINGARRIAK</a:t>
            </a:r>
            <a:r>
              <a:rPr lang="es-ES" sz="2000" dirty="0">
                <a:latin typeface="+mn-lt"/>
              </a:rPr>
              <a:t>(</a:t>
            </a:r>
            <a:r>
              <a:rPr lang="es-ES" sz="2000" dirty="0" err="1">
                <a:latin typeface="+mn-lt"/>
              </a:rPr>
              <a:t>gernu-iheserako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xurgatzaileak</a:t>
            </a:r>
            <a:r>
              <a:rPr lang="es-ES" sz="2000" dirty="0">
                <a:latin typeface="+mn-lt"/>
              </a:rPr>
              <a:t>, </a:t>
            </a:r>
            <a:r>
              <a:rPr lang="es-ES" sz="2000" dirty="0" err="1">
                <a:latin typeface="+mn-lt"/>
              </a:rPr>
              <a:t>gernua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biltzeko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edukiontziak</a:t>
            </a:r>
            <a:r>
              <a:rPr lang="es-ES" sz="2000" dirty="0">
                <a:latin typeface="+mn-lt"/>
              </a:rPr>
              <a:t>, </a:t>
            </a:r>
            <a:r>
              <a:rPr lang="es-ES" sz="2000" dirty="0" err="1">
                <a:latin typeface="+mn-lt"/>
              </a:rPr>
              <a:t>uretrako</a:t>
            </a:r>
            <a:r>
              <a:rPr lang="es-ES" sz="2000" dirty="0">
                <a:latin typeface="+mn-lt"/>
              </a:rPr>
              <a:t> sistema </a:t>
            </a:r>
            <a:r>
              <a:rPr lang="es-ES" sz="2000" dirty="0" err="1">
                <a:latin typeface="+mn-lt"/>
              </a:rPr>
              <a:t>oklusiboak</a:t>
            </a:r>
            <a:r>
              <a:rPr lang="es-ES" sz="2000" dirty="0">
                <a:latin typeface="+mn-lt"/>
              </a:rPr>
              <a:t> eta </a:t>
            </a:r>
            <a:r>
              <a:rPr lang="es-ES" sz="2000" dirty="0" err="1" smtClean="0">
                <a:latin typeface="+mn-lt"/>
              </a:rPr>
              <a:t>maskuri-kateterra</a:t>
            </a:r>
            <a:r>
              <a:rPr lang="es-ES" sz="2000" dirty="0" smtClean="0">
                <a:latin typeface="+mn-lt"/>
              </a:rPr>
              <a:t>)</a:t>
            </a:r>
          </a:p>
          <a:p>
            <a:pPr lvl="1"/>
            <a:r>
              <a:rPr lang="es-ES" sz="2000" dirty="0" smtClean="0">
                <a:latin typeface="+mn-lt"/>
              </a:rPr>
              <a:t>- </a:t>
            </a:r>
            <a:r>
              <a:rPr lang="es-ES" sz="2000" dirty="0" err="1" smtClean="0">
                <a:latin typeface="+mn-lt"/>
              </a:rPr>
              <a:t>Teknika</a:t>
            </a:r>
            <a:r>
              <a:rPr lang="es-ES" sz="2000" dirty="0" smtClean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hauek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beste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esku-hartze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batzuen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osagarri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gisa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erabiltzen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dira</a:t>
            </a:r>
            <a:r>
              <a:rPr lang="es-ES" sz="2000" dirty="0">
                <a:latin typeface="+mn-lt"/>
              </a:rPr>
              <a:t>. </a:t>
            </a:r>
            <a:r>
              <a:rPr lang="es-ES" sz="2000" dirty="0" err="1">
                <a:latin typeface="+mn-lt"/>
              </a:rPr>
              <a:t>Lasaitasuna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ematera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zuzenduta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 smtClean="0">
                <a:latin typeface="+mn-lt"/>
              </a:rPr>
              <a:t>daude</a:t>
            </a:r>
            <a:endParaRPr lang="es-E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724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493204" y="404664"/>
            <a:ext cx="8229600" cy="936104"/>
          </a:xfrm>
        </p:spPr>
        <p:txBody>
          <a:bodyPr/>
          <a:lstStyle/>
          <a:p>
            <a:r>
              <a:rPr lang="es-ES" sz="2400" cap="all" dirty="0" smtClean="0"/>
              <a:t>OSPITALEKO </a:t>
            </a:r>
            <a:r>
              <a:rPr lang="es-ES" sz="2400" cap="all" dirty="0"/>
              <a:t>ARRETA ESPEZIALIZATURA BIDERATZEKO </a:t>
            </a:r>
            <a:r>
              <a:rPr lang="es-ES" sz="2400" cap="all" dirty="0" smtClean="0"/>
              <a:t>IRIZPIDEAK</a:t>
            </a:r>
            <a:endParaRPr lang="es-ES" sz="2400" cap="all" dirty="0"/>
          </a:p>
        </p:txBody>
      </p:sp>
      <p:sp>
        <p:nvSpPr>
          <p:cNvPr id="2" name="1 Rectángulo"/>
          <p:cNvSpPr/>
          <p:nvPr/>
        </p:nvSpPr>
        <p:spPr>
          <a:xfrm>
            <a:off x="6084168" y="3234491"/>
            <a:ext cx="244827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s-ES" sz="900" dirty="0" smtClean="0">
              <a:latin typeface="+mj-lt"/>
            </a:endParaRPr>
          </a:p>
          <a:p>
            <a:endParaRPr lang="es-ES" dirty="0" smtClean="0">
              <a:latin typeface="+mj-lt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64174"/>
            <a:ext cx="7488832" cy="3784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017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 bwMode="auto">
          <a:xfrm>
            <a:off x="1327721" y="234851"/>
            <a:ext cx="71294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400" dirty="0" err="1" smtClean="0">
                <a:solidFill>
                  <a:schemeClr val="tx2"/>
                </a:solidFill>
                <a:latin typeface="Arial Black" pitchFamily="34" charset="0"/>
              </a:rPr>
              <a:t>Funtsezko</a:t>
            </a:r>
            <a:r>
              <a:rPr lang="es-ES" sz="4400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4400" dirty="0" err="1" smtClean="0">
                <a:solidFill>
                  <a:schemeClr val="tx2"/>
                </a:solidFill>
                <a:latin typeface="Arial Black" pitchFamily="34" charset="0"/>
              </a:rPr>
              <a:t>ideiak</a:t>
            </a:r>
            <a:endParaRPr lang="es-ES" sz="4400" dirty="0" smtClean="0">
              <a:solidFill>
                <a:schemeClr val="tx2"/>
              </a:solidFill>
              <a:latin typeface="Arial Black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1628800"/>
            <a:ext cx="7768376" cy="330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454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3568" y="1772816"/>
            <a:ext cx="4535487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_tradnl" sz="2800" b="1" dirty="0" smtClean="0">
              <a:latin typeface="Arial Unicode MS" pitchFamily="34" charset="-128"/>
            </a:endParaRPr>
          </a:p>
          <a:p>
            <a:r>
              <a:rPr lang="pt-BR" sz="2800" b="1" dirty="0">
                <a:latin typeface="Arial Unicode MS" pitchFamily="34" charset="-128"/>
                <a:hlinkClick r:id="rId4"/>
              </a:rPr>
              <a:t>INFAC­ </a:t>
            </a:r>
            <a:r>
              <a:rPr lang="es-ES_tradnl" sz="2800" b="1" dirty="0">
                <a:latin typeface="Arial Unicode MS" pitchFamily="34" charset="-128"/>
                <a:hlinkClick r:id="rId4"/>
              </a:rPr>
              <a:t>26 </a:t>
            </a:r>
            <a:r>
              <a:rPr lang="es-ES_tradnl" sz="2800" b="1" dirty="0" err="1">
                <a:latin typeface="Arial Unicode MS" pitchFamily="34" charset="-128"/>
                <a:hlinkClick r:id="rId4"/>
              </a:rPr>
              <a:t>Lib</a:t>
            </a:r>
            <a:r>
              <a:rPr lang="es-ES_tradnl" sz="2800" b="1" dirty="0">
                <a:latin typeface="Arial Unicode MS" pitchFamily="34" charset="-128"/>
                <a:hlinkClick r:id="rId4"/>
              </a:rPr>
              <a:t>, 10 </a:t>
            </a:r>
            <a:r>
              <a:rPr lang="es-ES_tradnl" sz="2800" b="1" dirty="0" err="1">
                <a:latin typeface="Arial Unicode MS" pitchFamily="34" charset="-128"/>
                <a:hlinkClick r:id="rId4"/>
              </a:rPr>
              <a:t>zk</a:t>
            </a:r>
            <a:r>
              <a:rPr lang="es-ES_tradnl" sz="2800" b="1" dirty="0">
                <a:latin typeface="Arial Unicode MS" pitchFamily="34" charset="-128"/>
                <a:hlinkClick r:id="rId4"/>
              </a:rPr>
              <a:t>. </a:t>
            </a:r>
            <a:endParaRPr lang="es-ES_tradnl" sz="2800" b="1" dirty="0">
              <a:latin typeface="Arial Unicode MS" pitchFamily="34" charset="-128"/>
            </a:endParaRPr>
          </a:p>
          <a:p>
            <a:endParaRPr lang="es-ES" sz="2800" b="1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s-ES" sz="3600" dirty="0" err="1"/>
              <a:t>Informazio</a:t>
            </a:r>
            <a:r>
              <a:rPr lang="es-ES" sz="3600" dirty="0"/>
              <a:t> </a:t>
            </a:r>
            <a:r>
              <a:rPr lang="es-ES" sz="3600" dirty="0" err="1"/>
              <a:t>gehiago</a:t>
            </a:r>
            <a:r>
              <a:rPr lang="es-ES" sz="3600" dirty="0"/>
              <a:t> eta </a:t>
            </a:r>
            <a:r>
              <a:rPr lang="es-ES" sz="3600" dirty="0" err="1"/>
              <a:t>bibliografia</a:t>
            </a:r>
            <a:r>
              <a:rPr lang="es-ES" sz="3600" dirty="0"/>
              <a:t>…</a:t>
            </a:r>
            <a:endParaRPr lang="es-ES" sz="3600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06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922114"/>
          </a:xfrm>
        </p:spPr>
        <p:txBody>
          <a:bodyPr/>
          <a:lstStyle/>
          <a:p>
            <a:r>
              <a:rPr lang="es-ES" sz="4000" dirty="0" err="1" smtClean="0">
                <a:solidFill>
                  <a:schemeClr val="tx2"/>
                </a:solidFill>
                <a:latin typeface="Arial Black" pitchFamily="34" charset="0"/>
              </a:rPr>
              <a:t>Aurkezpena</a:t>
            </a:r>
            <a:endParaRPr lang="es-ES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467544" y="1268760"/>
            <a:ext cx="8280920" cy="32403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518BE1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bg1"/>
              </a:buClr>
            </a:pPr>
            <a:r>
              <a:rPr lang="es-ES" sz="2400" cap="all" dirty="0" smtClean="0">
                <a:solidFill>
                  <a:schemeClr val="bg1"/>
                </a:solidFill>
              </a:rPr>
              <a:t>SARRERA</a:t>
            </a:r>
          </a:p>
          <a:p>
            <a:pPr>
              <a:buClr>
                <a:schemeClr val="bg1"/>
              </a:buClr>
            </a:pPr>
            <a:r>
              <a:rPr lang="es-ES" sz="2400" cap="all" dirty="0" smtClean="0">
                <a:solidFill>
                  <a:schemeClr val="bg1"/>
                </a:solidFill>
              </a:rPr>
              <a:t>etiopatogenia</a:t>
            </a:r>
          </a:p>
          <a:p>
            <a:pPr>
              <a:buClr>
                <a:schemeClr val="bg1"/>
              </a:buClr>
            </a:pPr>
            <a:r>
              <a:rPr lang="es-ES" sz="2400" cap="all" dirty="0" err="1" smtClean="0">
                <a:solidFill>
                  <a:schemeClr val="bg1"/>
                </a:solidFill>
              </a:rPr>
              <a:t>DiagnOstiKOA</a:t>
            </a:r>
            <a:endParaRPr lang="es-ES" sz="2400" cap="all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es-ES" sz="2400" cap="all" dirty="0" err="1" smtClean="0">
                <a:solidFill>
                  <a:schemeClr val="bg1"/>
                </a:solidFill>
              </a:rPr>
              <a:t>TratamENDUA</a:t>
            </a:r>
            <a:endParaRPr lang="es-ES" sz="2400" cap="all" dirty="0" smtClean="0">
              <a:solidFill>
                <a:schemeClr val="bg1"/>
              </a:solidFill>
            </a:endParaRPr>
          </a:p>
          <a:p>
            <a:pPr lvl="1">
              <a:buClr>
                <a:schemeClr val="bg1"/>
              </a:buClr>
            </a:pPr>
            <a:r>
              <a:rPr lang="es-ES" sz="2000" cap="all" dirty="0" err="1" smtClean="0">
                <a:solidFill>
                  <a:schemeClr val="bg1"/>
                </a:solidFill>
              </a:rPr>
              <a:t>TratamENDU</a:t>
            </a:r>
            <a:r>
              <a:rPr lang="es-ES" sz="2000" cap="all" dirty="0" smtClean="0">
                <a:solidFill>
                  <a:schemeClr val="bg1"/>
                </a:solidFill>
              </a:rPr>
              <a:t> EZ </a:t>
            </a:r>
            <a:r>
              <a:rPr lang="es-ES" sz="2000" cap="all" dirty="0" err="1" smtClean="0">
                <a:solidFill>
                  <a:schemeClr val="bg1"/>
                </a:solidFill>
              </a:rPr>
              <a:t>farmaKOLOGIKOA</a:t>
            </a:r>
            <a:endParaRPr lang="es-ES" sz="2000" cap="all" dirty="0" smtClean="0">
              <a:solidFill>
                <a:schemeClr val="bg1"/>
              </a:solidFill>
            </a:endParaRPr>
          </a:p>
          <a:p>
            <a:pPr lvl="1">
              <a:buClr>
                <a:schemeClr val="bg1"/>
              </a:buClr>
            </a:pPr>
            <a:r>
              <a:rPr lang="es-ES" sz="2000" cap="all" dirty="0" err="1">
                <a:solidFill>
                  <a:schemeClr val="bg1"/>
                </a:solidFill>
              </a:rPr>
              <a:t>TratamENDU</a:t>
            </a:r>
            <a:r>
              <a:rPr lang="es-ES" sz="2000" cap="all" dirty="0">
                <a:solidFill>
                  <a:schemeClr val="bg1"/>
                </a:solidFill>
              </a:rPr>
              <a:t> EZ </a:t>
            </a:r>
            <a:r>
              <a:rPr lang="es-ES" sz="2000" cap="all" dirty="0" err="1">
                <a:solidFill>
                  <a:schemeClr val="bg1"/>
                </a:solidFill>
              </a:rPr>
              <a:t>farmaKOLOGIKOA</a:t>
            </a:r>
            <a:endParaRPr lang="es-ES" sz="2000" cap="all" dirty="0">
              <a:solidFill>
                <a:schemeClr val="bg1"/>
              </a:solidFill>
            </a:endParaRPr>
          </a:p>
          <a:p>
            <a:pPr lvl="1">
              <a:buClr>
                <a:schemeClr val="bg1"/>
              </a:buClr>
            </a:pPr>
            <a:r>
              <a:rPr lang="es-ES" sz="2000" cap="all" dirty="0" smtClean="0">
                <a:solidFill>
                  <a:schemeClr val="bg1"/>
                </a:solidFill>
              </a:rPr>
              <a:t>BESTE AUKERA BATZUK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es-ES" sz="3600" dirty="0" smtClean="0"/>
              <a:t>SARRERA (I)</a:t>
            </a:r>
          </a:p>
        </p:txBody>
      </p:sp>
      <p:sp>
        <p:nvSpPr>
          <p:cNvPr id="2" name="1 Rectángulo"/>
          <p:cNvSpPr/>
          <p:nvPr/>
        </p:nvSpPr>
        <p:spPr>
          <a:xfrm>
            <a:off x="251520" y="1174304"/>
            <a:ext cx="8712968" cy="563231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</a:pPr>
            <a:r>
              <a:rPr lang="es-ES" b="1" dirty="0" smtClean="0">
                <a:latin typeface="+mj-lt"/>
              </a:rPr>
              <a:t>DEFINIZIOA</a:t>
            </a:r>
          </a:p>
          <a:p>
            <a:pPr marL="342900" indent="-34290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dirty="0" err="1" smtClean="0">
                <a:latin typeface="+mj-lt"/>
              </a:rPr>
              <a:t>Maskuri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>
                <a:latin typeface="+mj-lt"/>
              </a:rPr>
              <a:t>hiperaktiboa</a:t>
            </a:r>
            <a:r>
              <a:rPr lang="es-ES" dirty="0">
                <a:latin typeface="+mj-lt"/>
              </a:rPr>
              <a:t> </a:t>
            </a:r>
            <a:r>
              <a:rPr lang="es-ES" b="1" dirty="0" err="1">
                <a:latin typeface="+mj-lt"/>
              </a:rPr>
              <a:t>sindrome</a:t>
            </a:r>
            <a:r>
              <a:rPr lang="es-ES" b="1" dirty="0">
                <a:latin typeface="+mj-lt"/>
              </a:rPr>
              <a:t> </a:t>
            </a:r>
            <a:r>
              <a:rPr lang="es-ES" b="1" dirty="0" err="1">
                <a:latin typeface="+mj-lt"/>
              </a:rPr>
              <a:t>kliniko</a:t>
            </a:r>
            <a:r>
              <a:rPr lang="es-ES" b="1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bat</a:t>
            </a:r>
            <a:r>
              <a:rPr lang="es-ES" dirty="0">
                <a:latin typeface="+mj-lt"/>
              </a:rPr>
              <a:t> da; </a:t>
            </a:r>
            <a:r>
              <a:rPr lang="es-ES" dirty="0" err="1">
                <a:latin typeface="+mj-lt"/>
              </a:rPr>
              <a:t>gernu-larritasuna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izatean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datza</a:t>
            </a:r>
            <a:r>
              <a:rPr lang="es-ES" dirty="0">
                <a:latin typeface="+mj-lt"/>
              </a:rPr>
              <a:t>, </a:t>
            </a:r>
            <a:r>
              <a:rPr lang="es-ES" dirty="0" err="1">
                <a:latin typeface="+mj-lt"/>
              </a:rPr>
              <a:t>isolatua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nahiz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urgentziazko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gernu-ihesarekin</a:t>
            </a:r>
            <a:r>
              <a:rPr lang="es-ES" dirty="0">
                <a:latin typeface="+mj-lt"/>
              </a:rPr>
              <a:t>. </a:t>
            </a:r>
            <a:r>
              <a:rPr lang="es-ES" dirty="0" err="1">
                <a:latin typeface="+mj-lt"/>
              </a:rPr>
              <a:t>Gainera</a:t>
            </a:r>
            <a:r>
              <a:rPr lang="es-ES" dirty="0">
                <a:latin typeface="+mj-lt"/>
              </a:rPr>
              <a:t>, </a:t>
            </a:r>
            <a:r>
              <a:rPr lang="es-ES" dirty="0" err="1">
                <a:latin typeface="+mj-lt"/>
              </a:rPr>
              <a:t>gernu-egitearen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maiztasuna</a:t>
            </a:r>
            <a:r>
              <a:rPr lang="es-ES" dirty="0">
                <a:latin typeface="+mj-lt"/>
              </a:rPr>
              <a:t> eta </a:t>
            </a:r>
            <a:r>
              <a:rPr lang="es-ES" dirty="0" err="1">
                <a:latin typeface="+mj-lt"/>
              </a:rPr>
              <a:t>nikturia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areagotzen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dira</a:t>
            </a:r>
            <a:r>
              <a:rPr lang="es-ES" dirty="0">
                <a:latin typeface="+mj-lt"/>
              </a:rPr>
              <a:t>, froga </a:t>
            </a:r>
            <a:r>
              <a:rPr lang="es-ES" dirty="0" err="1">
                <a:latin typeface="+mj-lt"/>
              </a:rPr>
              <a:t>daitekeen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beste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gaixotasunik</a:t>
            </a:r>
            <a:r>
              <a:rPr lang="es-ES" dirty="0">
                <a:latin typeface="+mj-lt"/>
              </a:rPr>
              <a:t> izan </a:t>
            </a:r>
            <a:r>
              <a:rPr lang="es-ES" dirty="0" err="1" smtClean="0">
                <a:latin typeface="+mj-lt"/>
              </a:rPr>
              <a:t>gabe</a:t>
            </a:r>
            <a:r>
              <a:rPr lang="es-ES" dirty="0" smtClean="0">
                <a:latin typeface="+mj-lt"/>
              </a:rPr>
              <a:t> </a:t>
            </a:r>
            <a:endParaRPr lang="es-ES" dirty="0">
              <a:latin typeface="+mj-lt"/>
            </a:endParaRPr>
          </a:p>
          <a:p>
            <a:pPr algn="just">
              <a:buClr>
                <a:schemeClr val="accent1"/>
              </a:buClr>
            </a:pPr>
            <a:endParaRPr lang="es-ES" dirty="0" smtClean="0">
              <a:latin typeface="+mj-lt"/>
            </a:endParaRPr>
          </a:p>
          <a:p>
            <a:pPr marL="342900" indent="-34290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b="1" dirty="0" err="1" smtClean="0">
                <a:latin typeface="+mj-lt"/>
              </a:rPr>
              <a:t>Larritasuna</a:t>
            </a:r>
            <a:r>
              <a:rPr lang="es-ES" dirty="0" smtClean="0">
                <a:latin typeface="+mj-lt"/>
              </a:rPr>
              <a:t> </a:t>
            </a:r>
            <a:r>
              <a:rPr lang="es-ES" dirty="0">
                <a:latin typeface="+mj-lt"/>
              </a:rPr>
              <a:t>da </a:t>
            </a:r>
            <a:r>
              <a:rPr lang="es-ES" dirty="0" err="1">
                <a:latin typeface="+mj-lt"/>
              </a:rPr>
              <a:t>paziente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batek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maskuri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hiperaktiboa</a:t>
            </a:r>
            <a:r>
              <a:rPr lang="es-ES" dirty="0">
                <a:latin typeface="+mj-lt"/>
              </a:rPr>
              <a:t> duela </a:t>
            </a:r>
            <a:r>
              <a:rPr lang="es-ES" dirty="0" err="1">
                <a:latin typeface="+mj-lt"/>
              </a:rPr>
              <a:t>pentsatzeko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behar</a:t>
            </a:r>
            <a:r>
              <a:rPr lang="es-ES" dirty="0">
                <a:latin typeface="+mj-lt"/>
              </a:rPr>
              <a:t> den </a:t>
            </a:r>
            <a:r>
              <a:rPr lang="es-ES" dirty="0" err="1">
                <a:latin typeface="+mj-lt"/>
              </a:rPr>
              <a:t>sintoma</a:t>
            </a:r>
            <a:r>
              <a:rPr lang="es-ES" dirty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kardinala</a:t>
            </a:r>
            <a:r>
              <a:rPr lang="es-ES" dirty="0" smtClean="0">
                <a:latin typeface="+mj-lt"/>
              </a:rPr>
              <a:t>. </a:t>
            </a:r>
            <a:r>
              <a:rPr lang="es-ES" dirty="0" err="1">
                <a:latin typeface="+mj-lt"/>
              </a:rPr>
              <a:t>Sindromearen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larritasuna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bigarren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mailako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oharkabeko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ihesen</a:t>
            </a:r>
            <a:r>
              <a:rPr lang="es-ES" dirty="0">
                <a:latin typeface="+mj-lt"/>
              </a:rPr>
              <a:t> eta </a:t>
            </a:r>
            <a:r>
              <a:rPr lang="es-ES" dirty="0" err="1">
                <a:latin typeface="+mj-lt"/>
              </a:rPr>
              <a:t>urgentziazko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gertakarien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maiztasunaren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arabera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zehazten</a:t>
            </a:r>
            <a:r>
              <a:rPr lang="es-ES" dirty="0">
                <a:latin typeface="+mj-lt"/>
              </a:rPr>
              <a:t> </a:t>
            </a:r>
            <a:r>
              <a:rPr lang="es-ES" dirty="0" smtClean="0">
                <a:latin typeface="+mj-lt"/>
              </a:rPr>
              <a:t>da</a:t>
            </a:r>
            <a:endParaRPr lang="es-ES" dirty="0">
              <a:latin typeface="+mj-lt"/>
            </a:endParaRPr>
          </a:p>
          <a:p>
            <a:pPr marL="342900" indent="-34290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dirty="0" smtClean="0">
              <a:latin typeface="+mj-lt"/>
            </a:endParaRPr>
          </a:p>
          <a:p>
            <a:pPr marL="342900" indent="-34290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dirty="0" err="1">
                <a:latin typeface="+mj-lt"/>
              </a:rPr>
              <a:t>Maskuri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hiperaktiboak</a:t>
            </a:r>
            <a:r>
              <a:rPr lang="es-ES" dirty="0">
                <a:latin typeface="+mj-lt"/>
              </a:rPr>
              <a:t> </a:t>
            </a:r>
            <a:r>
              <a:rPr lang="es-ES" b="1" dirty="0" err="1">
                <a:latin typeface="+mj-lt"/>
              </a:rPr>
              <a:t>inpaktu</a:t>
            </a:r>
            <a:r>
              <a:rPr lang="es-ES" b="1" dirty="0">
                <a:latin typeface="+mj-lt"/>
              </a:rPr>
              <a:t> </a:t>
            </a:r>
            <a:r>
              <a:rPr lang="es-ES" b="1" dirty="0" err="1">
                <a:latin typeface="+mj-lt"/>
              </a:rPr>
              <a:t>negatiboa</a:t>
            </a:r>
            <a:r>
              <a:rPr lang="es-ES" b="1" dirty="0">
                <a:latin typeface="+mj-lt"/>
              </a:rPr>
              <a:t> </a:t>
            </a:r>
            <a:r>
              <a:rPr lang="es-ES" dirty="0">
                <a:latin typeface="+mj-lt"/>
              </a:rPr>
              <a:t>izan </a:t>
            </a:r>
            <a:r>
              <a:rPr lang="es-ES" dirty="0" err="1">
                <a:latin typeface="+mj-lt"/>
              </a:rPr>
              <a:t>dezake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pazienteen</a:t>
            </a:r>
            <a:r>
              <a:rPr lang="es-ES" dirty="0">
                <a:latin typeface="+mj-lt"/>
              </a:rPr>
              <a:t> eta </a:t>
            </a:r>
            <a:r>
              <a:rPr lang="es-ES" dirty="0" err="1">
                <a:latin typeface="+mj-lt"/>
              </a:rPr>
              <a:t>bere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senideen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edo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zaintzaileen</a:t>
            </a:r>
            <a:r>
              <a:rPr lang="es-ES" dirty="0">
                <a:latin typeface="+mj-lt"/>
              </a:rPr>
              <a:t> </a:t>
            </a:r>
            <a:r>
              <a:rPr lang="es-ES" b="1" dirty="0" err="1">
                <a:latin typeface="+mj-lt"/>
              </a:rPr>
              <a:t>bizi-kalitatean</a:t>
            </a:r>
            <a:r>
              <a:rPr lang="es-ES" dirty="0">
                <a:latin typeface="+mj-lt"/>
              </a:rPr>
              <a:t>, </a:t>
            </a:r>
            <a:r>
              <a:rPr lang="es-ES" dirty="0" err="1">
                <a:latin typeface="+mj-lt"/>
              </a:rPr>
              <a:t>eragina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baitu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funtzio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sozial</a:t>
            </a:r>
            <a:r>
              <a:rPr lang="es-ES" dirty="0">
                <a:latin typeface="+mj-lt"/>
              </a:rPr>
              <a:t> eta </a:t>
            </a:r>
            <a:r>
              <a:rPr lang="es-ES" dirty="0" err="1">
                <a:latin typeface="+mj-lt"/>
              </a:rPr>
              <a:t>sexualetan</a:t>
            </a:r>
            <a:r>
              <a:rPr lang="es-ES" dirty="0">
                <a:latin typeface="+mj-lt"/>
              </a:rPr>
              <a:t>, </a:t>
            </a:r>
            <a:r>
              <a:rPr lang="es-ES" dirty="0" err="1">
                <a:latin typeface="+mj-lt"/>
              </a:rPr>
              <a:t>pertsonarteko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harremanetan</a:t>
            </a:r>
            <a:r>
              <a:rPr lang="es-ES" dirty="0">
                <a:latin typeface="+mj-lt"/>
              </a:rPr>
              <a:t> eta </a:t>
            </a:r>
            <a:r>
              <a:rPr lang="es-ES" dirty="0" err="1" smtClean="0">
                <a:latin typeface="+mj-lt"/>
              </a:rPr>
              <a:t>lan-bizitzan</a:t>
            </a: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6806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es-ES" sz="3600" dirty="0"/>
              <a:t>SARRERA </a:t>
            </a:r>
            <a:r>
              <a:rPr lang="es-ES" sz="3600" dirty="0" smtClean="0"/>
              <a:t>(II)</a:t>
            </a:r>
          </a:p>
        </p:txBody>
      </p:sp>
      <p:sp>
        <p:nvSpPr>
          <p:cNvPr id="2" name="1 Rectángulo"/>
          <p:cNvSpPr/>
          <p:nvPr/>
        </p:nvSpPr>
        <p:spPr>
          <a:xfrm>
            <a:off x="251520" y="1174304"/>
            <a:ext cx="8712968" cy="63709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</a:pPr>
            <a:r>
              <a:rPr lang="es-ES" b="1" dirty="0" smtClean="0">
                <a:latin typeface="+mj-lt"/>
              </a:rPr>
              <a:t>PREBALENTZIA</a:t>
            </a:r>
          </a:p>
          <a:p>
            <a:pPr marL="342900" indent="-342900" algn="just">
              <a:buClr>
                <a:schemeClr val="accent1"/>
              </a:buClr>
              <a:buFont typeface="Arial" pitchFamily="34" charset="0"/>
              <a:buChar char="•"/>
            </a:pPr>
            <a:r>
              <a:rPr lang="es-ES" dirty="0" err="1">
                <a:latin typeface="+mj-lt"/>
              </a:rPr>
              <a:t>Maskuri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hiperaktiboaren</a:t>
            </a:r>
            <a:r>
              <a:rPr lang="es-ES" dirty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zifrak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>
                <a:latin typeface="+mj-lt"/>
              </a:rPr>
              <a:t>aldakorrak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dira</a:t>
            </a:r>
            <a:r>
              <a:rPr lang="es-ES" dirty="0">
                <a:latin typeface="+mj-lt"/>
              </a:rPr>
              <a:t>, </a:t>
            </a:r>
            <a:r>
              <a:rPr lang="es-ES" dirty="0" err="1">
                <a:latin typeface="+mj-lt"/>
              </a:rPr>
              <a:t>bere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definizioa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anbiguoa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delako</a:t>
            </a:r>
            <a:r>
              <a:rPr lang="es-ES" dirty="0">
                <a:latin typeface="+mj-lt"/>
              </a:rPr>
              <a:t> eta </a:t>
            </a:r>
            <a:r>
              <a:rPr lang="es-ES" dirty="0" err="1">
                <a:latin typeface="+mj-lt"/>
              </a:rPr>
              <a:t>azterlanetan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desberdintasun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metodologikoak</a:t>
            </a:r>
            <a:r>
              <a:rPr lang="es-ES" dirty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daudelako</a:t>
            </a:r>
            <a:endParaRPr lang="es-ES" dirty="0" smtClean="0">
              <a:latin typeface="+mj-lt"/>
            </a:endParaRPr>
          </a:p>
          <a:p>
            <a:pPr algn="just">
              <a:buClr>
                <a:schemeClr val="accent1"/>
              </a:buClr>
            </a:pPr>
            <a:endParaRPr lang="es-ES" dirty="0">
              <a:latin typeface="+mj-lt"/>
            </a:endParaRPr>
          </a:p>
          <a:p>
            <a:pPr marL="342900" indent="-342900" algn="just">
              <a:buClr>
                <a:schemeClr val="accent1"/>
              </a:buClr>
              <a:buFont typeface="Arial" pitchFamily="34" charset="0"/>
              <a:buChar char="•"/>
            </a:pPr>
            <a:r>
              <a:rPr lang="es-ES" dirty="0" err="1">
                <a:latin typeface="+mj-lt"/>
              </a:rPr>
              <a:t>Espainian</a:t>
            </a:r>
            <a:r>
              <a:rPr lang="es-ES" dirty="0">
                <a:latin typeface="+mj-lt"/>
              </a:rPr>
              <a:t>, </a:t>
            </a:r>
            <a:r>
              <a:rPr lang="es-ES" dirty="0" err="1">
                <a:latin typeface="+mj-lt"/>
              </a:rPr>
              <a:t>uste</a:t>
            </a:r>
            <a:r>
              <a:rPr lang="es-ES" dirty="0">
                <a:latin typeface="+mj-lt"/>
              </a:rPr>
              <a:t> da 25-64 </a:t>
            </a:r>
            <a:r>
              <a:rPr lang="es-ES" dirty="0" err="1">
                <a:latin typeface="+mj-lt"/>
              </a:rPr>
              <a:t>urte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arteko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emakumeen</a:t>
            </a:r>
            <a:r>
              <a:rPr lang="es-ES" dirty="0">
                <a:latin typeface="+mj-lt"/>
              </a:rPr>
              <a:t> % 6k duela </a:t>
            </a:r>
            <a:r>
              <a:rPr lang="es-ES" dirty="0" err="1">
                <a:latin typeface="+mj-lt"/>
              </a:rPr>
              <a:t>maskuri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hiperaktiboa</a:t>
            </a:r>
            <a:r>
              <a:rPr lang="es-ES" dirty="0">
                <a:latin typeface="+mj-lt"/>
              </a:rPr>
              <a:t>, eta 50-64 </a:t>
            </a:r>
            <a:r>
              <a:rPr lang="es-ES" dirty="0" err="1">
                <a:latin typeface="+mj-lt"/>
              </a:rPr>
              <a:t>urte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arteko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gizonen</a:t>
            </a:r>
            <a:r>
              <a:rPr lang="es-ES" dirty="0">
                <a:latin typeface="+mj-lt"/>
              </a:rPr>
              <a:t> % 4,6k. </a:t>
            </a:r>
            <a:r>
              <a:rPr lang="es-ES" dirty="0" err="1">
                <a:latin typeface="+mj-lt"/>
              </a:rPr>
              <a:t>Instituzionalizatuta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dauden</a:t>
            </a:r>
            <a:r>
              <a:rPr lang="es-ES" dirty="0">
                <a:latin typeface="+mj-lt"/>
              </a:rPr>
              <a:t> 65 </a:t>
            </a:r>
            <a:r>
              <a:rPr lang="es-ES" dirty="0" err="1">
                <a:latin typeface="+mj-lt"/>
              </a:rPr>
              <a:t>urte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baino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gehiagoko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pertsonei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dagokienez</a:t>
            </a:r>
            <a:r>
              <a:rPr lang="es-ES" dirty="0">
                <a:latin typeface="+mj-lt"/>
              </a:rPr>
              <a:t>, </a:t>
            </a:r>
            <a:r>
              <a:rPr lang="es-ES" dirty="0" err="1">
                <a:latin typeface="+mj-lt"/>
              </a:rPr>
              <a:t>prebalentzia</a:t>
            </a:r>
            <a:r>
              <a:rPr lang="es-ES" dirty="0">
                <a:latin typeface="+mj-lt"/>
              </a:rPr>
              <a:t> % 40koa da </a:t>
            </a:r>
            <a:r>
              <a:rPr lang="es-ES" dirty="0" err="1">
                <a:latin typeface="+mj-lt"/>
              </a:rPr>
              <a:t>emakumeengan</a:t>
            </a:r>
            <a:r>
              <a:rPr lang="es-ES" dirty="0">
                <a:latin typeface="+mj-lt"/>
              </a:rPr>
              <a:t>, eta % 35ekoa, </a:t>
            </a:r>
            <a:r>
              <a:rPr lang="es-ES" dirty="0" err="1" smtClean="0">
                <a:latin typeface="+mj-lt"/>
              </a:rPr>
              <a:t>gizonengan</a:t>
            </a:r>
            <a:r>
              <a:rPr lang="es-ES" dirty="0" smtClean="0">
                <a:latin typeface="+mj-lt"/>
              </a:rPr>
              <a:t> </a:t>
            </a:r>
          </a:p>
          <a:p>
            <a:pPr marL="342900" indent="-342900" algn="just">
              <a:buClr>
                <a:schemeClr val="accent1"/>
              </a:buClr>
              <a:buFont typeface="Arial" pitchFamily="34" charset="0"/>
              <a:buChar char="•"/>
            </a:pPr>
            <a:endParaRPr lang="es-ES" dirty="0">
              <a:latin typeface="+mj-lt"/>
            </a:endParaRPr>
          </a:p>
          <a:p>
            <a:pPr marL="342900" indent="-342900" algn="just">
              <a:buClr>
                <a:schemeClr val="accent1"/>
              </a:buClr>
              <a:buFont typeface="Arial" pitchFamily="34" charset="0"/>
              <a:buChar char="•"/>
            </a:pPr>
            <a:r>
              <a:rPr lang="es-ES" dirty="0" err="1">
                <a:latin typeface="+mj-lt"/>
              </a:rPr>
              <a:t>Maskuri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hiperaktiboaren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definizioa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konplexua</a:t>
            </a:r>
            <a:r>
              <a:rPr lang="es-ES" dirty="0">
                <a:latin typeface="+mj-lt"/>
              </a:rPr>
              <a:t> da, eta </a:t>
            </a:r>
            <a:r>
              <a:rPr lang="es-ES" dirty="0" err="1">
                <a:latin typeface="+mj-lt"/>
              </a:rPr>
              <a:t>ez</a:t>
            </a:r>
            <a:r>
              <a:rPr lang="es-ES" dirty="0">
                <a:latin typeface="+mj-lt"/>
              </a:rPr>
              <a:t> da oso </a:t>
            </a:r>
            <a:r>
              <a:rPr lang="es-ES" dirty="0" err="1">
                <a:latin typeface="+mj-lt"/>
              </a:rPr>
              <a:t>zehatza</a:t>
            </a:r>
            <a:r>
              <a:rPr lang="es-ES" dirty="0">
                <a:latin typeface="+mj-lt"/>
              </a:rPr>
              <a:t>. </a:t>
            </a:r>
            <a:r>
              <a:rPr lang="es-ES" dirty="0" err="1">
                <a:latin typeface="+mj-lt"/>
              </a:rPr>
              <a:t>Ondorioz</a:t>
            </a:r>
            <a:r>
              <a:rPr lang="es-ES" dirty="0">
                <a:latin typeface="+mj-lt"/>
              </a:rPr>
              <a:t>, </a:t>
            </a:r>
            <a:r>
              <a:rPr lang="es-ES" dirty="0" err="1">
                <a:latin typeface="+mj-lt"/>
              </a:rPr>
              <a:t>bazterketaren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bidez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lortzen</a:t>
            </a:r>
            <a:r>
              <a:rPr lang="es-ES" dirty="0">
                <a:latin typeface="+mj-lt"/>
              </a:rPr>
              <a:t> da </a:t>
            </a:r>
            <a:r>
              <a:rPr lang="es-ES" dirty="0" err="1">
                <a:latin typeface="+mj-lt"/>
              </a:rPr>
              <a:t>diagnostikoa</a:t>
            </a:r>
            <a:r>
              <a:rPr lang="es-ES" dirty="0">
                <a:latin typeface="+mj-lt"/>
              </a:rPr>
              <a:t>, eta horren </a:t>
            </a:r>
            <a:r>
              <a:rPr lang="es-ES" dirty="0" err="1">
                <a:latin typeface="+mj-lt"/>
              </a:rPr>
              <a:t>arriskua</a:t>
            </a:r>
            <a:r>
              <a:rPr lang="es-ES" dirty="0">
                <a:latin typeface="+mj-lt"/>
              </a:rPr>
              <a:t> da </a:t>
            </a:r>
            <a:r>
              <a:rPr lang="es-ES" dirty="0" err="1">
                <a:latin typeface="+mj-lt"/>
              </a:rPr>
              <a:t>gaixotzat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hartzea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sintoma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arin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edo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ez-patologikoak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dituzten</a:t>
            </a:r>
            <a:r>
              <a:rPr lang="es-ES" dirty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pertsonak</a:t>
            </a:r>
            <a:endParaRPr lang="es-ES" dirty="0">
              <a:latin typeface="+mj-lt"/>
            </a:endParaRPr>
          </a:p>
          <a:p>
            <a:pPr algn="just">
              <a:buClr>
                <a:schemeClr val="accent1"/>
              </a:buClr>
            </a:pPr>
            <a:endParaRPr lang="es-ES" dirty="0" smtClean="0">
              <a:latin typeface="+mj-lt"/>
            </a:endParaRPr>
          </a:p>
          <a:p>
            <a:pPr>
              <a:buClr>
                <a:schemeClr val="accent1"/>
              </a:buClr>
            </a:pP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4516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18864" y="116632"/>
            <a:ext cx="8229600" cy="1143000"/>
          </a:xfrm>
        </p:spPr>
        <p:txBody>
          <a:bodyPr/>
          <a:lstStyle/>
          <a:p>
            <a:r>
              <a:rPr lang="es-ES" sz="3600" cap="all" dirty="0" smtClean="0"/>
              <a:t>etiopatogenia</a:t>
            </a:r>
          </a:p>
        </p:txBody>
      </p:sp>
      <p:sp>
        <p:nvSpPr>
          <p:cNvPr id="2" name="1 Rectángulo"/>
          <p:cNvSpPr/>
          <p:nvPr/>
        </p:nvSpPr>
        <p:spPr>
          <a:xfrm>
            <a:off x="251520" y="1196752"/>
            <a:ext cx="8709671" cy="569386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300" dirty="0" err="1">
                <a:latin typeface="+mj-lt"/>
              </a:rPr>
              <a:t>Maskuri</a:t>
            </a:r>
            <a:r>
              <a:rPr lang="es-ES" sz="2300" dirty="0">
                <a:latin typeface="+mj-lt"/>
              </a:rPr>
              <a:t> </a:t>
            </a:r>
            <a:r>
              <a:rPr lang="es-ES" sz="2300" dirty="0" err="1">
                <a:latin typeface="+mj-lt"/>
              </a:rPr>
              <a:t>hiperaktiboaren</a:t>
            </a:r>
            <a:r>
              <a:rPr lang="es-ES" sz="2300" dirty="0">
                <a:latin typeface="+mj-lt"/>
              </a:rPr>
              <a:t> etiopatogenia </a:t>
            </a:r>
            <a:r>
              <a:rPr lang="es-ES" sz="2300" dirty="0" err="1">
                <a:latin typeface="+mj-lt"/>
              </a:rPr>
              <a:t>faktore</a:t>
            </a:r>
            <a:r>
              <a:rPr lang="es-ES" sz="2300" dirty="0">
                <a:latin typeface="+mj-lt"/>
              </a:rPr>
              <a:t> </a:t>
            </a:r>
            <a:r>
              <a:rPr lang="es-ES" sz="2300" dirty="0" err="1">
                <a:latin typeface="+mj-lt"/>
              </a:rPr>
              <a:t>anitzekoa</a:t>
            </a:r>
            <a:r>
              <a:rPr lang="es-ES" sz="2300" dirty="0">
                <a:latin typeface="+mj-lt"/>
              </a:rPr>
              <a:t> da eta </a:t>
            </a:r>
            <a:r>
              <a:rPr lang="es-ES" sz="2300" dirty="0" err="1">
                <a:latin typeface="+mj-lt"/>
              </a:rPr>
              <a:t>ikertzen</a:t>
            </a:r>
            <a:r>
              <a:rPr lang="es-ES" sz="2300" dirty="0">
                <a:latin typeface="+mj-lt"/>
              </a:rPr>
              <a:t> </a:t>
            </a:r>
            <a:r>
              <a:rPr lang="es-ES" sz="2300" dirty="0" err="1">
                <a:latin typeface="+mj-lt"/>
              </a:rPr>
              <a:t>ari</a:t>
            </a:r>
            <a:r>
              <a:rPr lang="es-ES" sz="2300" dirty="0">
                <a:latin typeface="+mj-lt"/>
              </a:rPr>
              <a:t> </a:t>
            </a:r>
            <a:r>
              <a:rPr lang="es-ES" sz="2300" dirty="0" err="1">
                <a:latin typeface="+mj-lt"/>
              </a:rPr>
              <a:t>dira</a:t>
            </a:r>
            <a:r>
              <a:rPr lang="es-ES" sz="2300" dirty="0">
                <a:latin typeface="+mj-lt"/>
              </a:rPr>
              <a:t>  </a:t>
            </a:r>
            <a:r>
              <a:rPr lang="es-ES" sz="2300" dirty="0" err="1">
                <a:latin typeface="+mj-lt"/>
              </a:rPr>
              <a:t>oraindik</a:t>
            </a:r>
            <a:r>
              <a:rPr lang="es-ES" sz="2300" dirty="0">
                <a:latin typeface="+mj-lt"/>
              </a:rPr>
              <a:t>, </a:t>
            </a:r>
            <a:r>
              <a:rPr lang="es-ES" sz="2300" dirty="0" err="1">
                <a:latin typeface="+mj-lt"/>
              </a:rPr>
              <a:t>jatorri</a:t>
            </a:r>
            <a:r>
              <a:rPr lang="es-ES" sz="2300" dirty="0">
                <a:latin typeface="+mj-lt"/>
              </a:rPr>
              <a:t> </a:t>
            </a:r>
            <a:r>
              <a:rPr lang="es-ES" sz="2300" dirty="0" err="1">
                <a:latin typeface="+mj-lt"/>
              </a:rPr>
              <a:t>neurogenokoak</a:t>
            </a:r>
            <a:r>
              <a:rPr lang="es-ES" sz="2300" dirty="0">
                <a:latin typeface="+mj-lt"/>
              </a:rPr>
              <a:t> eta </a:t>
            </a:r>
            <a:r>
              <a:rPr lang="es-ES" sz="2300" dirty="0" err="1" smtClean="0">
                <a:latin typeface="+mj-lt"/>
              </a:rPr>
              <a:t>miogenokoak</a:t>
            </a:r>
            <a:r>
              <a:rPr lang="es-ES" sz="2300" dirty="0" smtClean="0">
                <a:latin typeface="+mj-lt"/>
              </a:rPr>
              <a:t> </a:t>
            </a:r>
          </a:p>
          <a:p>
            <a:pPr marL="342900" indent="-342900" algn="just">
              <a:buClr>
                <a:schemeClr val="accent1"/>
              </a:buClr>
              <a:buFont typeface="Arial" pitchFamily="34" charset="0"/>
              <a:buChar char="•"/>
            </a:pPr>
            <a:endParaRPr lang="es-ES" sz="1400" dirty="0">
              <a:latin typeface="+mj-lt"/>
            </a:endParaRPr>
          </a:p>
          <a:p>
            <a:pPr marL="342900" indent="-342900" algn="just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300" dirty="0" err="1" smtClean="0">
                <a:latin typeface="+mj-lt"/>
              </a:rPr>
              <a:t>Detrusore</a:t>
            </a:r>
            <a:r>
              <a:rPr lang="es-ES" sz="2300" dirty="0" smtClean="0">
                <a:latin typeface="+mj-lt"/>
              </a:rPr>
              <a:t> </a:t>
            </a:r>
            <a:r>
              <a:rPr lang="es-ES" sz="2300" dirty="0" err="1">
                <a:latin typeface="+mj-lt"/>
              </a:rPr>
              <a:t>hiperaktiboa</a:t>
            </a:r>
            <a:r>
              <a:rPr lang="es-ES" sz="2300" dirty="0">
                <a:latin typeface="+mj-lt"/>
              </a:rPr>
              <a:t> </a:t>
            </a:r>
            <a:r>
              <a:rPr lang="es-ES" sz="2300" dirty="0" err="1">
                <a:latin typeface="+mj-lt"/>
              </a:rPr>
              <a:t>gehiago</a:t>
            </a:r>
            <a:r>
              <a:rPr lang="es-ES" sz="2300" dirty="0">
                <a:latin typeface="+mj-lt"/>
              </a:rPr>
              <a:t> </a:t>
            </a:r>
            <a:r>
              <a:rPr lang="es-ES" sz="2300" dirty="0" err="1">
                <a:latin typeface="+mj-lt"/>
              </a:rPr>
              <a:t>uzkurtzearen</a:t>
            </a:r>
            <a:r>
              <a:rPr lang="es-ES" sz="2300" dirty="0">
                <a:latin typeface="+mj-lt"/>
              </a:rPr>
              <a:t> </a:t>
            </a:r>
            <a:r>
              <a:rPr lang="es-ES" sz="2300" dirty="0" err="1">
                <a:latin typeface="+mj-lt"/>
              </a:rPr>
              <a:t>arrazoia</a:t>
            </a:r>
            <a:r>
              <a:rPr lang="es-ES" sz="2300" dirty="0">
                <a:latin typeface="+mj-lt"/>
              </a:rPr>
              <a:t> da </a:t>
            </a:r>
            <a:r>
              <a:rPr lang="es-ES" sz="2300" dirty="0" err="1">
                <a:latin typeface="+mj-lt"/>
              </a:rPr>
              <a:t>hartzaile</a:t>
            </a:r>
            <a:r>
              <a:rPr lang="es-ES" sz="2300" dirty="0">
                <a:latin typeface="+mj-lt"/>
              </a:rPr>
              <a:t> </a:t>
            </a:r>
            <a:r>
              <a:rPr lang="es-ES" sz="2300" dirty="0" err="1">
                <a:latin typeface="+mj-lt"/>
              </a:rPr>
              <a:t>muskarinikoen</a:t>
            </a:r>
            <a:r>
              <a:rPr lang="es-ES" sz="2300" dirty="0">
                <a:latin typeface="+mj-lt"/>
              </a:rPr>
              <a:t> (M2 </a:t>
            </a:r>
            <a:r>
              <a:rPr lang="es-ES" sz="2300" dirty="0" err="1">
                <a:latin typeface="+mj-lt"/>
              </a:rPr>
              <a:t>edo</a:t>
            </a:r>
            <a:r>
              <a:rPr lang="es-ES" sz="2300" dirty="0">
                <a:latin typeface="+mj-lt"/>
              </a:rPr>
              <a:t> M3) </a:t>
            </a:r>
            <a:r>
              <a:rPr lang="es-ES" sz="2300" dirty="0" err="1">
                <a:latin typeface="+mj-lt"/>
              </a:rPr>
              <a:t>hipersentikortasuna</a:t>
            </a:r>
            <a:r>
              <a:rPr lang="es-ES" sz="2300" dirty="0">
                <a:latin typeface="+mj-lt"/>
              </a:rPr>
              <a:t> </a:t>
            </a:r>
            <a:r>
              <a:rPr lang="es-ES" sz="2300" b="1" dirty="0" err="1">
                <a:latin typeface="+mj-lt"/>
              </a:rPr>
              <a:t>Farmako</a:t>
            </a:r>
            <a:r>
              <a:rPr lang="es-ES" sz="2300" b="1" dirty="0">
                <a:latin typeface="+mj-lt"/>
              </a:rPr>
              <a:t> </a:t>
            </a:r>
            <a:r>
              <a:rPr lang="es-ES" sz="2300" b="1" dirty="0" err="1">
                <a:latin typeface="+mj-lt"/>
              </a:rPr>
              <a:t>antimuskarinikoek</a:t>
            </a:r>
            <a:r>
              <a:rPr lang="es-ES" sz="2300" dirty="0">
                <a:latin typeface="+mj-lt"/>
              </a:rPr>
              <a:t> </a:t>
            </a:r>
            <a:r>
              <a:rPr lang="es-ES" sz="2300" dirty="0" err="1">
                <a:latin typeface="+mj-lt"/>
              </a:rPr>
              <a:t>detrusorea</a:t>
            </a:r>
            <a:r>
              <a:rPr lang="es-ES" sz="2300" dirty="0">
                <a:latin typeface="+mj-lt"/>
              </a:rPr>
              <a:t> </a:t>
            </a:r>
            <a:r>
              <a:rPr lang="es-ES" sz="2300" dirty="0" err="1">
                <a:latin typeface="+mj-lt"/>
              </a:rPr>
              <a:t>uzkurtzen</a:t>
            </a:r>
            <a:r>
              <a:rPr lang="es-ES" sz="2300" dirty="0">
                <a:latin typeface="+mj-lt"/>
              </a:rPr>
              <a:t> </a:t>
            </a:r>
            <a:r>
              <a:rPr lang="es-ES" sz="2300" dirty="0" err="1">
                <a:latin typeface="+mj-lt"/>
              </a:rPr>
              <a:t>duen</a:t>
            </a:r>
            <a:r>
              <a:rPr lang="es-ES" sz="2300" dirty="0">
                <a:latin typeface="+mj-lt"/>
              </a:rPr>
              <a:t> </a:t>
            </a:r>
            <a:r>
              <a:rPr lang="es-ES" sz="2300" dirty="0" err="1">
                <a:latin typeface="+mj-lt"/>
              </a:rPr>
              <a:t>hodi</a:t>
            </a:r>
            <a:r>
              <a:rPr lang="es-ES" sz="2300" dirty="0">
                <a:latin typeface="+mj-lt"/>
              </a:rPr>
              <a:t> </a:t>
            </a:r>
            <a:r>
              <a:rPr lang="es-ES" sz="2300" dirty="0" err="1">
                <a:latin typeface="+mj-lt"/>
              </a:rPr>
              <a:t>parasinpatikoaren</a:t>
            </a:r>
            <a:r>
              <a:rPr lang="es-ES" sz="2300" dirty="0">
                <a:latin typeface="+mj-lt"/>
              </a:rPr>
              <a:t> </a:t>
            </a:r>
            <a:r>
              <a:rPr lang="es-ES" sz="2300" dirty="0" err="1">
                <a:latin typeface="+mj-lt"/>
              </a:rPr>
              <a:t>aktibazioan</a:t>
            </a:r>
            <a:r>
              <a:rPr lang="es-ES" sz="2300" dirty="0">
                <a:latin typeface="+mj-lt"/>
              </a:rPr>
              <a:t> </a:t>
            </a:r>
            <a:r>
              <a:rPr lang="es-ES" sz="2300" dirty="0" err="1">
                <a:latin typeface="+mj-lt"/>
              </a:rPr>
              <a:t>eragiten</a:t>
            </a:r>
            <a:r>
              <a:rPr lang="es-ES" sz="2300" dirty="0">
                <a:latin typeface="+mj-lt"/>
              </a:rPr>
              <a:t> </a:t>
            </a:r>
            <a:r>
              <a:rPr lang="es-ES" sz="2300" dirty="0" err="1" smtClean="0">
                <a:latin typeface="+mj-lt"/>
              </a:rPr>
              <a:t>dute</a:t>
            </a:r>
            <a:endParaRPr lang="es-ES" sz="2300" dirty="0" smtClean="0">
              <a:latin typeface="+mj-lt"/>
            </a:endParaRPr>
          </a:p>
          <a:p>
            <a:pPr marL="342900" indent="-342900" algn="just">
              <a:buClr>
                <a:schemeClr val="accent1"/>
              </a:buClr>
              <a:buFont typeface="Arial" pitchFamily="34" charset="0"/>
              <a:buChar char="•"/>
            </a:pPr>
            <a:endParaRPr lang="es-ES" sz="1400" dirty="0">
              <a:latin typeface="+mj-lt"/>
            </a:endParaRPr>
          </a:p>
          <a:p>
            <a:pPr marL="342900" indent="-342900" algn="just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300" dirty="0" err="1">
                <a:latin typeface="+mj-lt"/>
              </a:rPr>
              <a:t>Bestalde</a:t>
            </a:r>
            <a:r>
              <a:rPr lang="es-ES" sz="2300" dirty="0">
                <a:latin typeface="+mj-lt"/>
              </a:rPr>
              <a:t>, beta </a:t>
            </a:r>
            <a:r>
              <a:rPr lang="es-ES" sz="2300" dirty="0" err="1">
                <a:latin typeface="+mj-lt"/>
              </a:rPr>
              <a:t>hartzaile</a:t>
            </a:r>
            <a:r>
              <a:rPr lang="es-ES" sz="2300" dirty="0">
                <a:latin typeface="+mj-lt"/>
              </a:rPr>
              <a:t> </a:t>
            </a:r>
            <a:r>
              <a:rPr lang="es-ES" sz="2300" dirty="0" err="1">
                <a:latin typeface="+mj-lt"/>
              </a:rPr>
              <a:t>adrenergikoen</a:t>
            </a:r>
            <a:r>
              <a:rPr lang="es-ES" sz="2300" dirty="0">
                <a:latin typeface="+mj-lt"/>
              </a:rPr>
              <a:t> </a:t>
            </a:r>
            <a:r>
              <a:rPr lang="es-ES" sz="2300" dirty="0" err="1">
                <a:latin typeface="+mj-lt"/>
              </a:rPr>
              <a:t>hiru</a:t>
            </a:r>
            <a:r>
              <a:rPr lang="es-ES" sz="2300" dirty="0">
                <a:latin typeface="+mj-lt"/>
              </a:rPr>
              <a:t> </a:t>
            </a:r>
            <a:r>
              <a:rPr lang="es-ES" sz="2300" dirty="0" err="1">
                <a:latin typeface="+mj-lt"/>
              </a:rPr>
              <a:t>azpimota</a:t>
            </a:r>
            <a:r>
              <a:rPr lang="es-ES" sz="2300" dirty="0">
                <a:latin typeface="+mj-lt"/>
              </a:rPr>
              <a:t> </a:t>
            </a:r>
            <a:r>
              <a:rPr lang="es-ES" sz="2300" dirty="0" err="1">
                <a:latin typeface="+mj-lt"/>
              </a:rPr>
              <a:t>identifikatu</a:t>
            </a:r>
            <a:r>
              <a:rPr lang="es-ES" sz="2300" dirty="0">
                <a:latin typeface="+mj-lt"/>
              </a:rPr>
              <a:t> </a:t>
            </a:r>
            <a:r>
              <a:rPr lang="es-ES" sz="2300" dirty="0" err="1">
                <a:latin typeface="+mj-lt"/>
              </a:rPr>
              <a:t>dira</a:t>
            </a:r>
            <a:r>
              <a:rPr lang="es-ES" sz="2300" dirty="0">
                <a:latin typeface="+mj-lt"/>
              </a:rPr>
              <a:t> (1, 2 eta 3 beta), </a:t>
            </a:r>
            <a:r>
              <a:rPr lang="es-ES" sz="2300" dirty="0" err="1">
                <a:latin typeface="+mj-lt"/>
              </a:rPr>
              <a:t>detrusorean</a:t>
            </a:r>
            <a:r>
              <a:rPr lang="es-ES" sz="2300" dirty="0">
                <a:latin typeface="+mj-lt"/>
              </a:rPr>
              <a:t> eta </a:t>
            </a:r>
            <a:r>
              <a:rPr lang="es-ES" sz="2300" dirty="0" err="1" smtClean="0">
                <a:latin typeface="+mj-lt"/>
              </a:rPr>
              <a:t>urotelioan</a:t>
            </a:r>
            <a:r>
              <a:rPr lang="es-ES" sz="2300" dirty="0" smtClean="0">
                <a:latin typeface="+mj-lt"/>
              </a:rPr>
              <a:t>     </a:t>
            </a:r>
            <a:r>
              <a:rPr lang="es-ES" sz="2300" b="1" dirty="0" err="1" smtClean="0">
                <a:latin typeface="+mj-lt"/>
              </a:rPr>
              <a:t>Farmako</a:t>
            </a:r>
            <a:r>
              <a:rPr lang="es-ES" sz="2300" b="1" dirty="0" smtClean="0">
                <a:latin typeface="+mj-lt"/>
              </a:rPr>
              <a:t> </a:t>
            </a:r>
            <a:r>
              <a:rPr lang="es-ES" sz="2300" b="1" dirty="0">
                <a:latin typeface="+mj-lt"/>
              </a:rPr>
              <a:t>agonista 3-beta </a:t>
            </a:r>
            <a:r>
              <a:rPr lang="es-ES" sz="2300" b="1" dirty="0" err="1">
                <a:latin typeface="+mj-lt"/>
              </a:rPr>
              <a:t>adrenergikoek</a:t>
            </a:r>
            <a:r>
              <a:rPr lang="es-ES" sz="2300" dirty="0">
                <a:latin typeface="+mj-lt"/>
              </a:rPr>
              <a:t> </a:t>
            </a:r>
            <a:r>
              <a:rPr lang="es-ES" sz="2300" dirty="0" err="1">
                <a:latin typeface="+mj-lt"/>
              </a:rPr>
              <a:t>detrusorea</a:t>
            </a:r>
            <a:r>
              <a:rPr lang="es-ES" sz="2300" dirty="0">
                <a:latin typeface="+mj-lt"/>
              </a:rPr>
              <a:t> </a:t>
            </a:r>
            <a:r>
              <a:rPr lang="es-ES" sz="2300" dirty="0" err="1">
                <a:latin typeface="+mj-lt"/>
              </a:rPr>
              <a:t>erlaxatzen</a:t>
            </a:r>
            <a:r>
              <a:rPr lang="es-ES" sz="2300" dirty="0">
                <a:latin typeface="+mj-lt"/>
              </a:rPr>
              <a:t> </a:t>
            </a:r>
            <a:r>
              <a:rPr lang="es-ES" sz="2300" dirty="0" err="1" smtClean="0">
                <a:latin typeface="+mj-lt"/>
              </a:rPr>
              <a:t>dute</a:t>
            </a:r>
            <a:endParaRPr lang="es-ES" sz="2300" dirty="0" smtClean="0">
              <a:latin typeface="+mj-lt"/>
            </a:endParaRPr>
          </a:p>
          <a:p>
            <a:pPr marL="342900" indent="-342900" algn="just">
              <a:buClr>
                <a:schemeClr val="accent1"/>
              </a:buClr>
              <a:buFont typeface="Arial" pitchFamily="34" charset="0"/>
              <a:buChar char="•"/>
            </a:pPr>
            <a:endParaRPr lang="es-ES" sz="1400" dirty="0">
              <a:latin typeface="+mj-lt"/>
            </a:endParaRPr>
          </a:p>
          <a:p>
            <a:pPr marL="342900" indent="-342900" algn="just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300" dirty="0" err="1">
                <a:latin typeface="+mj-lt"/>
              </a:rPr>
              <a:t>Maskuri</a:t>
            </a:r>
            <a:r>
              <a:rPr lang="es-ES" sz="2300" dirty="0">
                <a:latin typeface="+mj-lt"/>
              </a:rPr>
              <a:t> </a:t>
            </a:r>
            <a:r>
              <a:rPr lang="es-ES" sz="2300" dirty="0" err="1">
                <a:latin typeface="+mj-lt"/>
              </a:rPr>
              <a:t>hiperaktiboaren</a:t>
            </a:r>
            <a:r>
              <a:rPr lang="es-ES" sz="2300" dirty="0">
                <a:latin typeface="+mj-lt"/>
              </a:rPr>
              <a:t> </a:t>
            </a:r>
            <a:r>
              <a:rPr lang="es-ES" sz="2300" dirty="0" err="1">
                <a:latin typeface="+mj-lt"/>
              </a:rPr>
              <a:t>arriskua</a:t>
            </a:r>
            <a:r>
              <a:rPr lang="es-ES" sz="2300" dirty="0">
                <a:latin typeface="+mj-lt"/>
              </a:rPr>
              <a:t> </a:t>
            </a:r>
            <a:r>
              <a:rPr lang="es-ES" sz="2300" dirty="0" err="1">
                <a:latin typeface="+mj-lt"/>
              </a:rPr>
              <a:t>areagotu</a:t>
            </a:r>
            <a:r>
              <a:rPr lang="es-ES" sz="2300" dirty="0">
                <a:latin typeface="+mj-lt"/>
              </a:rPr>
              <a:t> </a:t>
            </a:r>
            <a:r>
              <a:rPr lang="es-ES" sz="2300" dirty="0" err="1">
                <a:latin typeface="+mj-lt"/>
              </a:rPr>
              <a:t>egiten</a:t>
            </a:r>
            <a:r>
              <a:rPr lang="es-ES" sz="2300" dirty="0">
                <a:latin typeface="+mj-lt"/>
              </a:rPr>
              <a:t> da </a:t>
            </a:r>
            <a:r>
              <a:rPr lang="es-ES" sz="2300" dirty="0" err="1">
                <a:latin typeface="+mj-lt"/>
              </a:rPr>
              <a:t>adinarekin</a:t>
            </a:r>
            <a:r>
              <a:rPr lang="es-ES" sz="2300" dirty="0">
                <a:latin typeface="+mj-lt"/>
              </a:rPr>
              <a:t>, eta, </a:t>
            </a:r>
            <a:r>
              <a:rPr lang="es-ES" sz="2300" dirty="0" err="1">
                <a:latin typeface="+mj-lt"/>
              </a:rPr>
              <a:t>gainera</a:t>
            </a:r>
            <a:r>
              <a:rPr lang="es-ES" sz="2300" dirty="0">
                <a:latin typeface="+mj-lt"/>
              </a:rPr>
              <a:t>, </a:t>
            </a:r>
            <a:r>
              <a:rPr lang="es-ES" sz="2300" dirty="0" err="1">
                <a:latin typeface="+mj-lt"/>
              </a:rPr>
              <a:t>beste</a:t>
            </a:r>
            <a:r>
              <a:rPr lang="es-ES" sz="2300" dirty="0">
                <a:latin typeface="+mj-lt"/>
              </a:rPr>
              <a:t> </a:t>
            </a:r>
            <a:r>
              <a:rPr lang="es-ES" sz="2300" dirty="0" err="1">
                <a:latin typeface="+mj-lt"/>
              </a:rPr>
              <a:t>hainbat</a:t>
            </a:r>
            <a:r>
              <a:rPr lang="es-ES" sz="2300" dirty="0">
                <a:latin typeface="+mj-lt"/>
              </a:rPr>
              <a:t> </a:t>
            </a:r>
            <a:r>
              <a:rPr lang="es-ES" sz="2300" dirty="0" err="1">
                <a:latin typeface="+mj-lt"/>
              </a:rPr>
              <a:t>prozesuk</a:t>
            </a:r>
            <a:r>
              <a:rPr lang="es-ES" sz="2300" dirty="0">
                <a:latin typeface="+mj-lt"/>
              </a:rPr>
              <a:t> </a:t>
            </a:r>
            <a:r>
              <a:rPr lang="es-ES" sz="2300" dirty="0" err="1">
                <a:latin typeface="+mj-lt"/>
              </a:rPr>
              <a:t>lotura</a:t>
            </a:r>
            <a:r>
              <a:rPr lang="es-ES" sz="2300" dirty="0">
                <a:latin typeface="+mj-lt"/>
              </a:rPr>
              <a:t> </a:t>
            </a:r>
            <a:r>
              <a:rPr lang="es-ES" sz="2300" dirty="0" err="1">
                <a:latin typeface="+mj-lt"/>
              </a:rPr>
              <a:t>esanguratsua</a:t>
            </a:r>
            <a:r>
              <a:rPr lang="es-ES" sz="2300" dirty="0">
                <a:latin typeface="+mj-lt"/>
              </a:rPr>
              <a:t> </a:t>
            </a:r>
            <a:r>
              <a:rPr lang="es-ES" sz="2300" dirty="0" err="1">
                <a:latin typeface="+mj-lt"/>
              </a:rPr>
              <a:t>dute</a:t>
            </a:r>
            <a:r>
              <a:rPr lang="es-ES" sz="2300" dirty="0">
                <a:latin typeface="+mj-lt"/>
              </a:rPr>
              <a:t> </a:t>
            </a:r>
            <a:r>
              <a:rPr lang="es-ES" sz="2300" dirty="0" err="1">
                <a:latin typeface="+mj-lt"/>
              </a:rPr>
              <a:t>sindromea</a:t>
            </a:r>
            <a:r>
              <a:rPr lang="es-ES" sz="2300" dirty="0">
                <a:latin typeface="+mj-lt"/>
              </a:rPr>
              <a:t> </a:t>
            </a:r>
            <a:r>
              <a:rPr lang="es-ES" sz="2300" dirty="0" err="1">
                <a:latin typeface="+mj-lt"/>
              </a:rPr>
              <a:t>agertzearekin</a:t>
            </a:r>
            <a:r>
              <a:rPr lang="es-ES" sz="2300" dirty="0">
                <a:latin typeface="+mj-lt"/>
              </a:rPr>
              <a:t>; </a:t>
            </a:r>
            <a:r>
              <a:rPr lang="es-ES" sz="2300" dirty="0" err="1">
                <a:latin typeface="+mj-lt"/>
              </a:rPr>
              <a:t>besteak</a:t>
            </a:r>
            <a:r>
              <a:rPr lang="es-ES" sz="2300" dirty="0">
                <a:latin typeface="+mj-lt"/>
              </a:rPr>
              <a:t> </a:t>
            </a:r>
            <a:r>
              <a:rPr lang="es-ES" sz="2300" dirty="0" err="1">
                <a:latin typeface="+mj-lt"/>
              </a:rPr>
              <a:t>beste</a:t>
            </a:r>
            <a:r>
              <a:rPr lang="es-ES" sz="2300" dirty="0">
                <a:latin typeface="+mj-lt"/>
              </a:rPr>
              <a:t>, </a:t>
            </a:r>
            <a:r>
              <a:rPr lang="es-ES" sz="2300" dirty="0" err="1">
                <a:latin typeface="+mj-lt"/>
              </a:rPr>
              <a:t>depresioa</a:t>
            </a:r>
            <a:r>
              <a:rPr lang="es-ES" sz="2300" dirty="0">
                <a:latin typeface="+mj-lt"/>
              </a:rPr>
              <a:t>, diabetes </a:t>
            </a:r>
            <a:r>
              <a:rPr lang="es-ES" sz="2300" dirty="0" err="1">
                <a:latin typeface="+mj-lt"/>
              </a:rPr>
              <a:t>mellitusa</a:t>
            </a:r>
            <a:r>
              <a:rPr lang="es-ES" sz="2300" dirty="0">
                <a:latin typeface="+mj-lt"/>
              </a:rPr>
              <a:t>, </a:t>
            </a:r>
            <a:r>
              <a:rPr lang="es-ES" sz="2300" dirty="0" err="1">
                <a:latin typeface="+mj-lt"/>
              </a:rPr>
              <a:t>erditze</a:t>
            </a:r>
            <a:r>
              <a:rPr lang="es-ES" sz="2300" dirty="0">
                <a:latin typeface="+mj-lt"/>
              </a:rPr>
              <a:t> </a:t>
            </a:r>
            <a:r>
              <a:rPr lang="es-ES" sz="2300" dirty="0" err="1">
                <a:latin typeface="+mj-lt"/>
              </a:rPr>
              <a:t>baginala</a:t>
            </a:r>
            <a:r>
              <a:rPr lang="es-ES" sz="2300" dirty="0">
                <a:latin typeface="+mj-lt"/>
              </a:rPr>
              <a:t>, </a:t>
            </a:r>
            <a:r>
              <a:rPr lang="es-ES" sz="2300" dirty="0" err="1">
                <a:latin typeface="+mj-lt"/>
              </a:rPr>
              <a:t>obesitatea</a:t>
            </a:r>
            <a:r>
              <a:rPr lang="es-ES" sz="2300" dirty="0">
                <a:latin typeface="+mj-lt"/>
              </a:rPr>
              <a:t>, </a:t>
            </a:r>
            <a:r>
              <a:rPr lang="es-ES" sz="2300" dirty="0" err="1">
                <a:latin typeface="+mj-lt"/>
              </a:rPr>
              <a:t>idorreria</a:t>
            </a:r>
            <a:r>
              <a:rPr lang="es-ES" sz="2300" dirty="0">
                <a:latin typeface="+mj-lt"/>
              </a:rPr>
              <a:t>, </a:t>
            </a:r>
            <a:r>
              <a:rPr lang="es-ES" sz="2300" dirty="0" err="1">
                <a:latin typeface="+mj-lt"/>
              </a:rPr>
              <a:t>nahasmendu</a:t>
            </a:r>
            <a:r>
              <a:rPr lang="es-ES" sz="2300" dirty="0">
                <a:latin typeface="+mj-lt"/>
              </a:rPr>
              <a:t> </a:t>
            </a:r>
            <a:r>
              <a:rPr lang="es-ES" sz="2300" dirty="0" err="1">
                <a:latin typeface="+mj-lt"/>
              </a:rPr>
              <a:t>neurologikoak</a:t>
            </a:r>
            <a:r>
              <a:rPr lang="es-ES" sz="2300" dirty="0">
                <a:latin typeface="+mj-lt"/>
              </a:rPr>
              <a:t> eta </a:t>
            </a:r>
            <a:r>
              <a:rPr lang="es-ES" sz="2300" dirty="0" err="1">
                <a:latin typeface="+mj-lt"/>
              </a:rPr>
              <a:t>erekzioaren</a:t>
            </a:r>
            <a:r>
              <a:rPr lang="es-ES" sz="2300" dirty="0">
                <a:latin typeface="+mj-lt"/>
              </a:rPr>
              <a:t> </a:t>
            </a:r>
            <a:r>
              <a:rPr lang="es-ES" sz="2300" dirty="0" err="1" smtClean="0">
                <a:latin typeface="+mj-lt"/>
              </a:rPr>
              <a:t>disfuntzioa</a:t>
            </a:r>
            <a:endParaRPr lang="es-ES" sz="2300" dirty="0" smtClean="0">
              <a:latin typeface="+mj-lt"/>
            </a:endParaRPr>
          </a:p>
        </p:txBody>
      </p:sp>
      <p:sp>
        <p:nvSpPr>
          <p:cNvPr id="5" name="4 Flecha derecha"/>
          <p:cNvSpPr/>
          <p:nvPr/>
        </p:nvSpPr>
        <p:spPr>
          <a:xfrm>
            <a:off x="7589013" y="2564904"/>
            <a:ext cx="21829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Flecha derecha"/>
          <p:cNvSpPr/>
          <p:nvPr/>
        </p:nvSpPr>
        <p:spPr>
          <a:xfrm>
            <a:off x="7162346" y="4221088"/>
            <a:ext cx="53581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18864" y="116632"/>
            <a:ext cx="8229600" cy="936104"/>
          </a:xfrm>
        </p:spPr>
        <p:txBody>
          <a:bodyPr/>
          <a:lstStyle/>
          <a:p>
            <a:r>
              <a:rPr lang="es-ES" sz="3600" cap="all" dirty="0" smtClean="0"/>
              <a:t>DIAGNOSTIKOA (i)</a:t>
            </a:r>
          </a:p>
        </p:txBody>
      </p:sp>
      <p:sp>
        <p:nvSpPr>
          <p:cNvPr id="2" name="1 Rectángulo"/>
          <p:cNvSpPr/>
          <p:nvPr/>
        </p:nvSpPr>
        <p:spPr>
          <a:xfrm>
            <a:off x="395536" y="908720"/>
            <a:ext cx="8568952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200" dirty="0" err="1">
                <a:latin typeface="+mj-lt"/>
              </a:rPr>
              <a:t>Maskuri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hiperaktiboaren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definizioa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soilik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klinikoa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denez</a:t>
            </a:r>
            <a:r>
              <a:rPr lang="es-ES" sz="2200" dirty="0">
                <a:latin typeface="+mj-lt"/>
              </a:rPr>
              <a:t>, </a:t>
            </a:r>
            <a:r>
              <a:rPr lang="es-ES" sz="2200" dirty="0" err="1">
                <a:latin typeface="+mj-lt"/>
              </a:rPr>
              <a:t>ez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dago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diagnostikoa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egin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ahal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izateko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miaketarik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edo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frogarik</a:t>
            </a:r>
            <a:r>
              <a:rPr lang="es-ES" sz="2200" dirty="0">
                <a:latin typeface="+mj-lt"/>
              </a:rPr>
              <a:t>. </a:t>
            </a:r>
            <a:r>
              <a:rPr lang="es-ES" sz="2200" dirty="0" err="1">
                <a:latin typeface="+mj-lt"/>
              </a:rPr>
              <a:t>Beraz</a:t>
            </a:r>
            <a:r>
              <a:rPr lang="es-ES" sz="2200" dirty="0">
                <a:latin typeface="+mj-lt"/>
              </a:rPr>
              <a:t>, </a:t>
            </a:r>
            <a:r>
              <a:rPr lang="es-ES" sz="2200" dirty="0" err="1">
                <a:latin typeface="+mj-lt"/>
              </a:rPr>
              <a:t>adituen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iritzian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oinarritutako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gomendioen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arabera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egiten</a:t>
            </a:r>
            <a:r>
              <a:rPr lang="es-ES" sz="2200" dirty="0">
                <a:latin typeface="+mj-lt"/>
              </a:rPr>
              <a:t> da </a:t>
            </a:r>
            <a:r>
              <a:rPr lang="es-ES" sz="2200" dirty="0" err="1">
                <a:latin typeface="+mj-lt"/>
              </a:rPr>
              <a:t>diagnostikoa</a:t>
            </a:r>
            <a:r>
              <a:rPr lang="es-ES" sz="2200" dirty="0">
                <a:latin typeface="+mj-lt"/>
              </a:rPr>
              <a:t>. </a:t>
            </a:r>
            <a:r>
              <a:rPr lang="es-ES" sz="2200" dirty="0" err="1">
                <a:latin typeface="+mj-lt"/>
              </a:rPr>
              <a:t>Honako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alderdi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hauetan</a:t>
            </a:r>
            <a:r>
              <a:rPr lang="es-ES" sz="2200" dirty="0">
                <a:latin typeface="+mj-lt"/>
              </a:rPr>
              <a:t> </a:t>
            </a:r>
            <a:r>
              <a:rPr lang="es-ES" sz="2200" dirty="0" err="1">
                <a:latin typeface="+mj-lt"/>
              </a:rPr>
              <a:t>oinarritzen</a:t>
            </a:r>
            <a:r>
              <a:rPr lang="es-ES" sz="2200" dirty="0">
                <a:latin typeface="+mj-lt"/>
              </a:rPr>
              <a:t> da </a:t>
            </a:r>
            <a:r>
              <a:rPr lang="es-ES" sz="2200" dirty="0" err="1" smtClean="0">
                <a:latin typeface="+mj-lt"/>
              </a:rPr>
              <a:t>diagnostikoa</a:t>
            </a:r>
            <a:r>
              <a:rPr lang="es-ES" sz="2200" dirty="0" smtClean="0">
                <a:latin typeface="+mj-lt"/>
              </a:rPr>
              <a:t>:  </a:t>
            </a:r>
          </a:p>
          <a:p>
            <a:pPr>
              <a:buClr>
                <a:schemeClr val="accent1"/>
              </a:buClr>
            </a:pPr>
            <a:endParaRPr lang="es-ES" sz="2200" dirty="0">
              <a:latin typeface="+mj-lt"/>
            </a:endParaRPr>
          </a:p>
          <a:p>
            <a:pPr marL="800100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Historia </a:t>
            </a:r>
            <a:r>
              <a:rPr lang="es-E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kliniko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 eta </a:t>
            </a:r>
            <a:r>
              <a:rPr lang="es-E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farmakologikoa</a:t>
            </a:r>
            <a:endParaRPr 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Azterketa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fisiko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osoa</a:t>
            </a:r>
            <a:endParaRPr 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Gernu-analisia</a:t>
            </a:r>
            <a:endParaRPr 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Gernu-egitearen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egunkaria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 (3 </a:t>
            </a:r>
            <a:r>
              <a:rPr lang="es-E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egunekoa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). </a:t>
            </a:r>
          </a:p>
          <a:p>
            <a:pPr marL="800100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Sintomen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inguruko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galdeketak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800100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Paziente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jakin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batzuetan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E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beharrezkoa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 izan </a:t>
            </a:r>
            <a:r>
              <a:rPr lang="es-E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daiteke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gernu-egitearen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ondorengo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hondarra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neurtzea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 eta </a:t>
            </a:r>
            <a:r>
              <a:rPr lang="es-E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gernuaren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kultibo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bat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egitea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800100" lvl="1" indent="-342900">
              <a:buClr>
                <a:schemeClr val="accent1"/>
              </a:buClr>
              <a:buFont typeface="Arial" pitchFamily="34" charset="0"/>
              <a:buChar char="•"/>
            </a:pPr>
            <a:endParaRPr 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Clr>
                <a:schemeClr val="accent1"/>
              </a:buClr>
              <a:buFont typeface="Arial" pitchFamily="34" charset="0"/>
              <a:buChar char="•"/>
            </a:pPr>
            <a:endParaRPr lang="es-ES" sz="2000" dirty="0"/>
          </a:p>
          <a:p>
            <a:endParaRPr lang="es-ES" dirty="0"/>
          </a:p>
          <a:p>
            <a:r>
              <a:rPr lang="es-ES" dirty="0" smtClean="0"/>
              <a:t>. 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1379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18864" y="116632"/>
            <a:ext cx="8229600" cy="936104"/>
          </a:xfrm>
        </p:spPr>
        <p:txBody>
          <a:bodyPr/>
          <a:lstStyle/>
          <a:p>
            <a:r>
              <a:rPr lang="es-ES" sz="3600" cap="all" dirty="0"/>
              <a:t>DIAGNOSTIKOA </a:t>
            </a:r>
            <a:r>
              <a:rPr lang="es-ES" sz="3600" cap="all" dirty="0" smtClean="0"/>
              <a:t>(</a:t>
            </a:r>
            <a:r>
              <a:rPr lang="es-ES" sz="3600" cap="all" dirty="0" err="1" smtClean="0"/>
              <a:t>iI</a:t>
            </a:r>
            <a:r>
              <a:rPr lang="es-ES" sz="3600" cap="all" dirty="0" smtClean="0"/>
              <a:t>)</a:t>
            </a:r>
          </a:p>
        </p:txBody>
      </p:sp>
      <p:sp>
        <p:nvSpPr>
          <p:cNvPr id="2" name="1 Rectángulo"/>
          <p:cNvSpPr/>
          <p:nvPr/>
        </p:nvSpPr>
        <p:spPr>
          <a:xfrm>
            <a:off x="395536" y="980728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dirty="0">
                <a:latin typeface="+mj-lt"/>
              </a:rPr>
              <a:t>Historia </a:t>
            </a:r>
            <a:r>
              <a:rPr lang="es-ES" dirty="0" err="1">
                <a:latin typeface="+mj-lt"/>
              </a:rPr>
              <a:t>klinikoaren</a:t>
            </a:r>
            <a:r>
              <a:rPr lang="es-ES" dirty="0">
                <a:latin typeface="+mj-lt"/>
              </a:rPr>
              <a:t> eta </a:t>
            </a:r>
            <a:r>
              <a:rPr lang="es-ES" dirty="0" err="1">
                <a:latin typeface="+mj-lt"/>
              </a:rPr>
              <a:t>gernu-egitearen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egunkariaren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konbinazioa</a:t>
            </a:r>
            <a:r>
              <a:rPr lang="es-ES" dirty="0">
                <a:latin typeface="+mj-lt"/>
              </a:rPr>
              <a:t> </a:t>
            </a:r>
            <a:r>
              <a:rPr lang="fi-FI" dirty="0">
                <a:latin typeface="+mj-lt"/>
              </a:rPr>
              <a:t>lehen aukera da lehen mailako arretako kontsultetan. </a:t>
            </a:r>
            <a:endParaRPr lang="fi-FI" dirty="0" smtClean="0">
              <a:latin typeface="+mj-lt"/>
            </a:endParaRPr>
          </a:p>
          <a:p>
            <a:pPr algn="just">
              <a:buClr>
                <a:srgbClr val="3D92CB"/>
              </a:buClr>
            </a:pPr>
            <a:endParaRPr lang="es-ES" dirty="0" smtClean="0">
              <a:latin typeface="+mj-lt"/>
            </a:endParaRPr>
          </a:p>
          <a:p>
            <a:pPr marL="342900" indent="-34290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dirty="0" err="1">
                <a:latin typeface="+mj-lt"/>
              </a:rPr>
              <a:t>Baztertu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larrialdiko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klinika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eragin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dezaketen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beste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patologia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batzuk</a:t>
            </a:r>
            <a:r>
              <a:rPr lang="es-ES" dirty="0">
                <a:latin typeface="+mj-lt"/>
              </a:rPr>
              <a:t>; </a:t>
            </a:r>
            <a:r>
              <a:rPr lang="es-ES" dirty="0" err="1">
                <a:latin typeface="+mj-lt"/>
              </a:rPr>
              <a:t>besteak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beste</a:t>
            </a:r>
            <a:r>
              <a:rPr lang="es-ES" dirty="0">
                <a:latin typeface="+mj-lt"/>
              </a:rPr>
              <a:t>, </a:t>
            </a:r>
            <a:r>
              <a:rPr lang="es-ES" dirty="0" err="1">
                <a:latin typeface="+mj-lt"/>
              </a:rPr>
              <a:t>prozesu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buxatzaileak</a:t>
            </a:r>
            <a:r>
              <a:rPr lang="es-ES" dirty="0">
                <a:latin typeface="+mj-lt"/>
              </a:rPr>
              <a:t>, </a:t>
            </a:r>
            <a:r>
              <a:rPr lang="es-ES" dirty="0" err="1">
                <a:latin typeface="+mj-lt"/>
              </a:rPr>
              <a:t>infekziosoak</a:t>
            </a:r>
            <a:r>
              <a:rPr lang="es-ES" dirty="0">
                <a:latin typeface="+mj-lt"/>
              </a:rPr>
              <a:t>, </a:t>
            </a:r>
            <a:r>
              <a:rPr lang="es-ES" dirty="0" err="1">
                <a:latin typeface="+mj-lt"/>
              </a:rPr>
              <a:t>inflamatorioak</a:t>
            </a:r>
            <a:r>
              <a:rPr lang="es-ES" dirty="0">
                <a:latin typeface="+mj-lt"/>
              </a:rPr>
              <a:t>, </a:t>
            </a:r>
            <a:r>
              <a:rPr lang="es-ES" dirty="0" err="1">
                <a:latin typeface="+mj-lt"/>
              </a:rPr>
              <a:t>tumoralak</a:t>
            </a:r>
            <a:r>
              <a:rPr lang="es-ES" dirty="0">
                <a:latin typeface="+mj-lt"/>
              </a:rPr>
              <a:t>,  eta </a:t>
            </a:r>
            <a:r>
              <a:rPr lang="es-ES" dirty="0" err="1">
                <a:latin typeface="+mj-lt"/>
              </a:rPr>
              <a:t>abar</a:t>
            </a:r>
            <a:r>
              <a:rPr lang="es-ES" dirty="0">
                <a:latin typeface="+mj-lt"/>
              </a:rPr>
              <a:t>. </a:t>
            </a:r>
          </a:p>
          <a:p>
            <a:pPr algn="just">
              <a:buClr>
                <a:srgbClr val="3D92CB"/>
              </a:buClr>
            </a:pPr>
            <a:endParaRPr lang="es-ES" dirty="0">
              <a:latin typeface="+mj-lt"/>
            </a:endParaRPr>
          </a:p>
          <a:p>
            <a:pPr marL="342900" indent="-342900" algn="just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dirty="0" err="1">
                <a:latin typeface="+mj-lt"/>
              </a:rPr>
              <a:t>Gernu-ihesa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eragin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edo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okerragotu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dezaketen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sendagaiak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daude</a:t>
            </a:r>
            <a:r>
              <a:rPr lang="es-ES" dirty="0">
                <a:latin typeface="+mj-lt"/>
              </a:rPr>
              <a:t>: </a:t>
            </a:r>
            <a:r>
              <a:rPr lang="es-ES" dirty="0" err="1">
                <a:latin typeface="+mj-lt"/>
              </a:rPr>
              <a:t>farmako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lasaigarriak</a:t>
            </a:r>
            <a:r>
              <a:rPr lang="es-ES" dirty="0">
                <a:latin typeface="+mj-lt"/>
              </a:rPr>
              <a:t>, </a:t>
            </a:r>
            <a:r>
              <a:rPr lang="es-ES" dirty="0" err="1">
                <a:latin typeface="+mj-lt"/>
              </a:rPr>
              <a:t>neuroleptikoak</a:t>
            </a:r>
            <a:r>
              <a:rPr lang="es-ES" dirty="0">
                <a:latin typeface="+mj-lt"/>
              </a:rPr>
              <a:t>, </a:t>
            </a:r>
            <a:r>
              <a:rPr lang="es-ES" dirty="0" err="1">
                <a:latin typeface="+mj-lt"/>
              </a:rPr>
              <a:t>antidepresiboak</a:t>
            </a:r>
            <a:r>
              <a:rPr lang="es-ES" dirty="0">
                <a:latin typeface="+mj-lt"/>
              </a:rPr>
              <a:t>, </a:t>
            </a:r>
            <a:r>
              <a:rPr lang="es-ES" dirty="0" err="1">
                <a:latin typeface="+mj-lt"/>
              </a:rPr>
              <a:t>azetilkolinesterasaren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inhibitzaileak</a:t>
            </a:r>
            <a:r>
              <a:rPr lang="es-ES" dirty="0">
                <a:latin typeface="+mj-lt"/>
              </a:rPr>
              <a:t>, </a:t>
            </a:r>
            <a:r>
              <a:rPr lang="es-ES" dirty="0" err="1">
                <a:latin typeface="+mj-lt"/>
              </a:rPr>
              <a:t>diuretikoak</a:t>
            </a:r>
            <a:r>
              <a:rPr lang="es-ES" dirty="0">
                <a:latin typeface="+mj-lt"/>
              </a:rPr>
              <a:t>, alfa-</a:t>
            </a:r>
            <a:r>
              <a:rPr lang="es-ES" dirty="0" err="1">
                <a:latin typeface="+mj-lt"/>
              </a:rPr>
              <a:t>blokeatzaileak</a:t>
            </a:r>
            <a:r>
              <a:rPr lang="es-ES" dirty="0">
                <a:latin typeface="+mj-lt"/>
              </a:rPr>
              <a:t>, hormona </a:t>
            </a:r>
            <a:r>
              <a:rPr lang="es-ES" dirty="0" err="1">
                <a:latin typeface="+mj-lt"/>
              </a:rPr>
              <a:t>bidezko</a:t>
            </a:r>
            <a:r>
              <a:rPr lang="es-ES" dirty="0">
                <a:latin typeface="+mj-lt"/>
              </a:rPr>
              <a:t> terapia </a:t>
            </a:r>
            <a:r>
              <a:rPr lang="es-ES" dirty="0" err="1">
                <a:latin typeface="+mj-lt"/>
              </a:rPr>
              <a:t>ordeztailea</a:t>
            </a:r>
            <a:r>
              <a:rPr lang="es-ES" dirty="0">
                <a:latin typeface="+mj-lt"/>
              </a:rPr>
              <a:t>, eta </a:t>
            </a:r>
            <a:r>
              <a:rPr lang="es-ES" dirty="0" err="1">
                <a:latin typeface="+mj-lt"/>
              </a:rPr>
              <a:t>abar</a:t>
            </a:r>
            <a:r>
              <a:rPr lang="es-ES" dirty="0">
                <a:latin typeface="+mj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120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29208" y="188640"/>
            <a:ext cx="8229600" cy="936104"/>
          </a:xfrm>
        </p:spPr>
        <p:txBody>
          <a:bodyPr/>
          <a:lstStyle/>
          <a:p>
            <a:r>
              <a:rPr lang="es-ES" sz="3600" cap="all" dirty="0" err="1" smtClean="0"/>
              <a:t>Tratamenduaren</a:t>
            </a:r>
            <a:r>
              <a:rPr lang="es-ES" sz="3600" cap="all" dirty="0" smtClean="0"/>
              <a:t> </a:t>
            </a:r>
            <a:r>
              <a:rPr lang="es-ES" sz="3600" cap="all" smtClean="0"/>
              <a:t>kontsiderazioak</a:t>
            </a:r>
            <a:endParaRPr lang="es-ES" sz="3600" cap="all" dirty="0" smtClean="0"/>
          </a:p>
        </p:txBody>
      </p:sp>
      <p:sp>
        <p:nvSpPr>
          <p:cNvPr id="2" name="1 Rectángulo"/>
          <p:cNvSpPr/>
          <p:nvPr/>
        </p:nvSpPr>
        <p:spPr>
          <a:xfrm>
            <a:off x="251520" y="1412776"/>
            <a:ext cx="8784976" cy="532453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dirty="0" err="1">
                <a:latin typeface="+mj-lt"/>
              </a:rPr>
              <a:t>Maskuri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hiperaktiboaren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tratamenduaren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helburua</a:t>
            </a:r>
            <a:r>
              <a:rPr lang="es-ES" sz="2000" dirty="0">
                <a:latin typeface="+mj-lt"/>
              </a:rPr>
              <a:t> da </a:t>
            </a:r>
            <a:r>
              <a:rPr lang="es-ES" sz="2000" dirty="0" err="1">
                <a:latin typeface="+mj-lt"/>
              </a:rPr>
              <a:t>pazienteen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bizi</a:t>
            </a:r>
            <a:r>
              <a:rPr lang="es-ES" sz="2000" dirty="0">
                <a:latin typeface="+mj-lt"/>
              </a:rPr>
              <a:t>-kalitatea </a:t>
            </a:r>
            <a:r>
              <a:rPr lang="es-ES" sz="2000" dirty="0" err="1">
                <a:latin typeface="+mj-lt"/>
              </a:rPr>
              <a:t>hobetzea</a:t>
            </a:r>
            <a:r>
              <a:rPr lang="es-ES" sz="2000" dirty="0">
                <a:latin typeface="+mj-lt"/>
              </a:rPr>
              <a:t>, </a:t>
            </a:r>
            <a:r>
              <a:rPr lang="es-ES" sz="2000" dirty="0" err="1">
                <a:latin typeface="+mj-lt"/>
              </a:rPr>
              <a:t>inkontinentziaren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larritasuna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edo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ihesen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kopurua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murriztuz</a:t>
            </a:r>
            <a:r>
              <a:rPr lang="es-ES" sz="2000" dirty="0">
                <a:latin typeface="+mj-lt"/>
              </a:rPr>
              <a:t> eta, </a:t>
            </a:r>
            <a:r>
              <a:rPr lang="es-ES" sz="2000" dirty="0" err="1">
                <a:latin typeface="+mj-lt"/>
              </a:rPr>
              <a:t>ahal</a:t>
            </a:r>
            <a:r>
              <a:rPr lang="es-ES" sz="2000" dirty="0">
                <a:latin typeface="+mj-lt"/>
              </a:rPr>
              <a:t> dela, </a:t>
            </a:r>
            <a:r>
              <a:rPr lang="es-ES" sz="2000" dirty="0" err="1">
                <a:latin typeface="+mj-lt"/>
              </a:rPr>
              <a:t>kontinentzia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berreskuratuz</a:t>
            </a:r>
            <a:r>
              <a:rPr lang="es-ES" sz="2000" dirty="0">
                <a:latin typeface="+mj-lt"/>
              </a:rPr>
              <a:t> </a:t>
            </a:r>
          </a:p>
          <a:p>
            <a:pPr>
              <a:buClr>
                <a:schemeClr val="accent1"/>
              </a:buClr>
            </a:pPr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b="1" dirty="0" smtClean="0">
                <a:latin typeface="+mj-lt"/>
              </a:rPr>
              <a:t>TRATAMENDU </a:t>
            </a:r>
            <a:r>
              <a:rPr lang="es-ES" sz="2000" b="1" dirty="0">
                <a:latin typeface="+mj-lt"/>
              </a:rPr>
              <a:t>EZ-FARMAKOLOGIKOA</a:t>
            </a:r>
            <a:r>
              <a:rPr lang="es-ES" sz="2000" b="1" dirty="0" smtClean="0">
                <a:latin typeface="+mj-lt"/>
              </a:rPr>
              <a:t>: </a:t>
            </a:r>
            <a:endParaRPr lang="es-ES" sz="2000" b="1" dirty="0">
              <a:latin typeface="+mj-lt"/>
            </a:endParaRPr>
          </a:p>
          <a:p>
            <a:pPr>
              <a:buClr>
                <a:schemeClr val="accent1"/>
              </a:buClr>
            </a:pPr>
            <a:r>
              <a:rPr lang="es-ES" sz="2000" b="1" dirty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Paziente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guztiekin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kontuan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hartu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behar</a:t>
            </a:r>
            <a:r>
              <a:rPr lang="es-ES" sz="2000" dirty="0">
                <a:latin typeface="+mj-lt"/>
              </a:rPr>
              <a:t> den </a:t>
            </a:r>
            <a:r>
              <a:rPr lang="es-ES" sz="2000" dirty="0" err="1">
                <a:latin typeface="+mj-lt"/>
              </a:rPr>
              <a:t>lehenbiziko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urratsa</a:t>
            </a:r>
            <a:r>
              <a:rPr lang="es-ES" sz="2000" dirty="0">
                <a:latin typeface="+mj-lt"/>
              </a:rPr>
              <a:t> da</a:t>
            </a:r>
          </a:p>
          <a:p>
            <a:pPr lvl="1">
              <a:buClr>
                <a:schemeClr val="accent1"/>
              </a:buClr>
            </a:pPr>
            <a:r>
              <a:rPr lang="es-ES" sz="2000" dirty="0" smtClean="0">
                <a:latin typeface="+mj-lt"/>
              </a:rPr>
              <a:t>-</a:t>
            </a:r>
            <a:r>
              <a:rPr lang="es-ES" sz="2000" dirty="0" err="1" smtClean="0">
                <a:latin typeface="+mj-lt"/>
              </a:rPr>
              <a:t>Neurri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higieniko-dietetikoak</a:t>
            </a:r>
            <a:r>
              <a:rPr lang="es-ES" sz="2000" dirty="0">
                <a:latin typeface="+mj-lt"/>
              </a:rPr>
              <a:t> eta </a:t>
            </a:r>
            <a:r>
              <a:rPr lang="es-ES" sz="2000" dirty="0" err="1">
                <a:latin typeface="+mj-lt"/>
              </a:rPr>
              <a:t>bizitzeko</a:t>
            </a:r>
            <a:r>
              <a:rPr lang="es-ES" sz="2000" dirty="0">
                <a:latin typeface="+mj-lt"/>
              </a:rPr>
              <a:t> eraren </a:t>
            </a:r>
            <a:r>
              <a:rPr lang="es-ES" sz="2000" dirty="0" err="1" smtClean="0">
                <a:latin typeface="+mj-lt"/>
              </a:rPr>
              <a:t>aldaketak</a:t>
            </a:r>
            <a:r>
              <a:rPr lang="es-ES" sz="2000" dirty="0" smtClean="0">
                <a:latin typeface="+mj-lt"/>
              </a:rPr>
              <a:t>.</a:t>
            </a:r>
          </a:p>
          <a:p>
            <a:pPr lvl="1">
              <a:buClr>
                <a:schemeClr val="accent1"/>
              </a:buClr>
            </a:pPr>
            <a:r>
              <a:rPr lang="es-ES" sz="2000" dirty="0" smtClean="0">
                <a:latin typeface="+mj-lt"/>
              </a:rPr>
              <a:t>-</a:t>
            </a:r>
            <a:r>
              <a:rPr lang="es-ES" sz="2000" dirty="0" err="1" smtClean="0">
                <a:latin typeface="+mj-lt"/>
              </a:rPr>
              <a:t>Jokabide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aldatzeko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teknikak</a:t>
            </a:r>
            <a:endParaRPr lang="es-ES" sz="2000" dirty="0">
              <a:latin typeface="+mj-lt"/>
            </a:endParaRPr>
          </a:p>
          <a:p>
            <a:pPr>
              <a:buClr>
                <a:schemeClr val="accent1"/>
              </a:buClr>
            </a:pPr>
            <a:endParaRPr lang="es-ES" sz="20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b="1" dirty="0">
                <a:latin typeface="+mj-lt"/>
              </a:rPr>
              <a:t>TRATAMENDU FARMAKOLOGIKOA </a:t>
            </a:r>
            <a:r>
              <a:rPr lang="es-ES" sz="2000" b="1" dirty="0" smtClean="0">
                <a:latin typeface="+mj-lt"/>
              </a:rPr>
              <a:t>:</a:t>
            </a:r>
          </a:p>
          <a:p>
            <a:pPr>
              <a:buClr>
                <a:schemeClr val="accent1"/>
              </a:buClr>
            </a:pPr>
            <a:r>
              <a:rPr lang="es-ES" sz="2000" dirty="0">
                <a:latin typeface="+mj-lt"/>
              </a:rPr>
              <a:t> </a:t>
            </a:r>
            <a:r>
              <a:rPr lang="es-ES" sz="2000" dirty="0" smtClean="0">
                <a:latin typeface="+mj-lt"/>
              </a:rPr>
              <a:t>      - </a:t>
            </a:r>
            <a:r>
              <a:rPr lang="es-ES" sz="2000" dirty="0" err="1" smtClean="0">
                <a:latin typeface="+mj-lt"/>
              </a:rPr>
              <a:t>Antimuskarinikoak</a:t>
            </a:r>
            <a:endParaRPr lang="es-ES" sz="2000" dirty="0" smtClean="0">
              <a:latin typeface="+mj-lt"/>
            </a:endParaRPr>
          </a:p>
          <a:p>
            <a:pPr>
              <a:buClr>
                <a:schemeClr val="accent1"/>
              </a:buClr>
            </a:pPr>
            <a:r>
              <a:rPr lang="es-ES" sz="2000" dirty="0" smtClean="0">
                <a:latin typeface="+mj-lt"/>
              </a:rPr>
              <a:t>       - 3-beta </a:t>
            </a:r>
            <a:r>
              <a:rPr lang="es-ES" sz="2000" dirty="0" err="1" smtClean="0">
                <a:latin typeface="+mj-lt"/>
              </a:rPr>
              <a:t>hartzaile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adrenergikoaren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agonistak</a:t>
            </a:r>
            <a:r>
              <a:rPr lang="es-ES" sz="2000" dirty="0" smtClean="0">
                <a:latin typeface="+mj-lt"/>
              </a:rPr>
              <a:t> (</a:t>
            </a:r>
            <a:r>
              <a:rPr lang="es-ES" sz="2000" dirty="0" err="1" smtClean="0">
                <a:latin typeface="+mj-lt"/>
              </a:rPr>
              <a:t>mirabegrona</a:t>
            </a:r>
            <a:r>
              <a:rPr lang="es-ES" sz="2000" cap="all" dirty="0" smtClean="0"/>
              <a:t>) </a:t>
            </a:r>
            <a:endParaRPr lang="es-ES" sz="2000" dirty="0" smtClean="0">
              <a:latin typeface="+mj-lt"/>
            </a:endParaRPr>
          </a:p>
          <a:p>
            <a:pPr>
              <a:buClr>
                <a:schemeClr val="accent1"/>
              </a:buClr>
            </a:pPr>
            <a:endParaRPr lang="es-ES" sz="2000" b="1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2000" b="1" dirty="0" smtClean="0">
                <a:latin typeface="+mj-lt"/>
              </a:rPr>
              <a:t>BESTE AUKERA BATZUK</a:t>
            </a:r>
          </a:p>
          <a:p>
            <a:pPr>
              <a:buClr>
                <a:schemeClr val="accent1"/>
              </a:buClr>
            </a:pPr>
            <a:r>
              <a:rPr lang="es-ES" sz="2000" dirty="0" smtClean="0">
                <a:latin typeface="+mj-lt"/>
              </a:rPr>
              <a:t>       - Toxina </a:t>
            </a:r>
            <a:r>
              <a:rPr lang="es-ES" sz="2000" dirty="0" err="1" smtClean="0">
                <a:latin typeface="+mj-lt"/>
              </a:rPr>
              <a:t>botulinikoa</a:t>
            </a:r>
            <a:endParaRPr lang="es-ES" sz="2000" dirty="0" smtClean="0">
              <a:latin typeface="+mj-lt"/>
            </a:endParaRPr>
          </a:p>
          <a:p>
            <a:pPr>
              <a:buClr>
                <a:schemeClr val="accent1"/>
              </a:buClr>
            </a:pPr>
            <a:r>
              <a:rPr lang="es-ES" sz="2000" dirty="0" smtClean="0">
                <a:latin typeface="+mj-lt"/>
              </a:rPr>
              <a:t>       - </a:t>
            </a:r>
            <a:r>
              <a:rPr lang="es-ES" sz="2000" dirty="0" err="1" smtClean="0">
                <a:latin typeface="+mj-lt"/>
              </a:rPr>
              <a:t>Neuromodulazio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elektrikoa</a:t>
            </a:r>
            <a:endParaRPr lang="es-ES" sz="2000" dirty="0" smtClean="0">
              <a:latin typeface="+mj-lt"/>
            </a:endParaRPr>
          </a:p>
          <a:p>
            <a:pPr>
              <a:buClr>
                <a:schemeClr val="accent1"/>
              </a:buClr>
            </a:pPr>
            <a:r>
              <a:rPr lang="es-ES" sz="2000" dirty="0" smtClean="0">
                <a:latin typeface="+mj-lt"/>
              </a:rPr>
              <a:t>       - </a:t>
            </a:r>
            <a:r>
              <a:rPr lang="es-ES" sz="2000" dirty="0" err="1" smtClean="0">
                <a:latin typeface="+mj-lt"/>
              </a:rPr>
              <a:t>Neurri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aringarriak</a:t>
            </a:r>
            <a:endParaRPr lang="es-E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7734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txBody>
          <a:bodyPr/>
          <a:lstStyle/>
          <a:p>
            <a:r>
              <a:rPr lang="es-ES" sz="3600" cap="all" dirty="0" smtClean="0"/>
              <a:t>TRATAMENDU </a:t>
            </a:r>
            <a:br>
              <a:rPr lang="es-ES" sz="3600" cap="all" dirty="0" smtClean="0"/>
            </a:br>
            <a:r>
              <a:rPr lang="es-ES" sz="3600" cap="all" dirty="0" smtClean="0"/>
              <a:t>EZ-FARMAKOLOGIKOA (i)</a:t>
            </a:r>
          </a:p>
        </p:txBody>
      </p:sp>
      <p:sp>
        <p:nvSpPr>
          <p:cNvPr id="2" name="1 Rectángulo"/>
          <p:cNvSpPr/>
          <p:nvPr/>
        </p:nvSpPr>
        <p:spPr>
          <a:xfrm>
            <a:off x="6084168" y="3234491"/>
            <a:ext cx="244827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s-ES" sz="900" dirty="0" smtClean="0">
              <a:latin typeface="+mj-lt"/>
            </a:endParaRPr>
          </a:p>
          <a:p>
            <a:endParaRPr lang="es-ES" dirty="0" smtClean="0">
              <a:latin typeface="+mj-lt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07504" y="1340768"/>
            <a:ext cx="8928991" cy="57861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ES" b="1" dirty="0" smtClean="0">
                <a:latin typeface="+mj-lt"/>
              </a:rPr>
              <a:t>NEURRI HIGIENIKO-DIETETIKOAK ETA BIZITZEKO ERAREN ALDAKETAK</a:t>
            </a:r>
          </a:p>
          <a:p>
            <a:endParaRPr lang="es-ES" sz="1100" b="1" dirty="0" smtClean="0">
              <a:latin typeface="+mj-lt"/>
            </a:endParaRPr>
          </a:p>
          <a:p>
            <a:pPr algn="just"/>
            <a:r>
              <a:rPr lang="es-ES" sz="2000" dirty="0" err="1">
                <a:latin typeface="+mj-lt"/>
              </a:rPr>
              <a:t>Helburu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errealista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batekin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bereizi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behar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dira</a:t>
            </a:r>
            <a:r>
              <a:rPr lang="es-ES" sz="2000" dirty="0">
                <a:latin typeface="+mj-lt"/>
              </a:rPr>
              <a:t>, </a:t>
            </a:r>
            <a:r>
              <a:rPr lang="es-ES" sz="2000" dirty="0" err="1">
                <a:latin typeface="+mj-lt"/>
              </a:rPr>
              <a:t>hainbat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alderdi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baloratuta</a:t>
            </a:r>
            <a:r>
              <a:rPr lang="es-ES" sz="2000" dirty="0">
                <a:latin typeface="+mj-lt"/>
              </a:rPr>
              <a:t>: </a:t>
            </a:r>
            <a:r>
              <a:rPr lang="es-ES" sz="2000" dirty="0" err="1">
                <a:latin typeface="+mj-lt"/>
              </a:rPr>
              <a:t>inkontinentzia</a:t>
            </a:r>
            <a:r>
              <a:rPr lang="es-ES" sz="2000" dirty="0">
                <a:latin typeface="+mj-lt"/>
              </a:rPr>
              <a:t> mota, </a:t>
            </a:r>
            <a:r>
              <a:rPr lang="es-ES" sz="2000" dirty="0" err="1">
                <a:latin typeface="+mj-lt"/>
              </a:rPr>
              <a:t>horri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lotutako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baldintza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medikoak</a:t>
            </a:r>
            <a:r>
              <a:rPr lang="es-ES" sz="2000" dirty="0">
                <a:latin typeface="+mj-lt"/>
              </a:rPr>
              <a:t>, </a:t>
            </a:r>
            <a:r>
              <a:rPr lang="es-ES" sz="2000" dirty="0" err="1">
                <a:latin typeface="+mj-lt"/>
              </a:rPr>
              <a:t>ondorioak</a:t>
            </a:r>
            <a:r>
              <a:rPr lang="es-ES" sz="2000" dirty="0">
                <a:latin typeface="+mj-lt"/>
              </a:rPr>
              <a:t>, </a:t>
            </a:r>
            <a:r>
              <a:rPr lang="es-ES" sz="2000" dirty="0" err="1">
                <a:latin typeface="+mj-lt"/>
              </a:rPr>
              <a:t>pazientearen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lehentasunak</a:t>
            </a:r>
            <a:r>
              <a:rPr lang="es-ES" sz="2000" dirty="0">
                <a:latin typeface="+mj-lt"/>
              </a:rPr>
              <a:t> eta </a:t>
            </a:r>
            <a:r>
              <a:rPr lang="es-ES" sz="2000" dirty="0" err="1">
                <a:latin typeface="+mj-lt"/>
              </a:rPr>
              <a:t>egokigarritasuna</a:t>
            </a:r>
            <a:r>
              <a:rPr lang="es-ES" sz="2000" dirty="0">
                <a:latin typeface="+mj-lt"/>
              </a:rPr>
              <a:t>, </a:t>
            </a:r>
            <a:r>
              <a:rPr lang="es-ES" sz="2000" dirty="0" err="1">
                <a:latin typeface="+mj-lt"/>
              </a:rPr>
              <a:t>bai</a:t>
            </a:r>
            <a:r>
              <a:rPr lang="es-ES" sz="2000" dirty="0">
                <a:latin typeface="+mj-lt"/>
              </a:rPr>
              <a:t> eta </a:t>
            </a:r>
            <a:r>
              <a:rPr lang="es-ES" sz="2000" dirty="0" err="1">
                <a:latin typeface="+mj-lt"/>
              </a:rPr>
              <a:t>senideen</a:t>
            </a:r>
            <a:r>
              <a:rPr lang="es-ES" sz="2000" dirty="0">
                <a:latin typeface="+mj-lt"/>
              </a:rPr>
              <a:t> eta/</a:t>
            </a:r>
            <a:r>
              <a:rPr lang="es-ES" sz="2000" dirty="0" err="1">
                <a:latin typeface="+mj-lt"/>
              </a:rPr>
              <a:t>edo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zaintzaileen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prestasuna</a:t>
            </a:r>
            <a:r>
              <a:rPr lang="es-ES" sz="2000" dirty="0">
                <a:latin typeface="+mj-lt"/>
              </a:rPr>
              <a:t> ere, </a:t>
            </a:r>
            <a:r>
              <a:rPr lang="es-ES" sz="2000" dirty="0" err="1">
                <a:latin typeface="+mj-lt"/>
              </a:rPr>
              <a:t>arazoari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aurre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egiteko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duten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inplikazio-mailarekin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smtClean="0">
                <a:latin typeface="+mj-lt"/>
              </a:rPr>
              <a:t>batera.</a:t>
            </a:r>
          </a:p>
          <a:p>
            <a:pPr algn="just"/>
            <a:endParaRPr lang="es-ES" sz="2000" dirty="0">
              <a:latin typeface="+mj-lt"/>
            </a:endParaRPr>
          </a:p>
          <a:p>
            <a:endParaRPr lang="es-ES" sz="1100" b="1" dirty="0" smtClean="0">
              <a:latin typeface="+mj-lt"/>
            </a:endParaRPr>
          </a:p>
          <a:p>
            <a:endParaRPr lang="es-ES" dirty="0"/>
          </a:p>
          <a:p>
            <a:pPr marL="800100" lvl="1" indent="-342900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sz="2000" dirty="0" err="1" smtClean="0">
                <a:latin typeface="+mj-lt"/>
              </a:rPr>
              <a:t>Maskuriko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narritadura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areagotu</a:t>
            </a:r>
            <a:r>
              <a:rPr lang="es-ES" sz="2000" dirty="0">
                <a:latin typeface="+mj-lt"/>
              </a:rPr>
              <a:t> eta </a:t>
            </a:r>
            <a:r>
              <a:rPr lang="es-ES" sz="2000" dirty="0" err="1">
                <a:latin typeface="+mj-lt"/>
              </a:rPr>
              <a:t>gernu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gehiago</a:t>
            </a:r>
            <a:r>
              <a:rPr lang="es-ES" sz="2000" dirty="0">
                <a:latin typeface="+mj-lt"/>
              </a:rPr>
              <a:t> sor </a:t>
            </a:r>
            <a:r>
              <a:rPr lang="es-ES" sz="2000" dirty="0" err="1">
                <a:latin typeface="+mj-lt"/>
              </a:rPr>
              <a:t>dezaketen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elikagaiak</a:t>
            </a:r>
            <a:r>
              <a:rPr lang="es-ES" sz="2000" dirty="0">
                <a:latin typeface="+mj-lt"/>
              </a:rPr>
              <a:t> eta </a:t>
            </a:r>
            <a:r>
              <a:rPr lang="es-ES" sz="2000" dirty="0" err="1">
                <a:latin typeface="+mj-lt"/>
              </a:rPr>
              <a:t>edariak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baztertzea</a:t>
            </a:r>
            <a:r>
              <a:rPr lang="es-ES" sz="2000" dirty="0">
                <a:latin typeface="+mj-lt"/>
              </a:rPr>
              <a:t> </a:t>
            </a:r>
          </a:p>
          <a:p>
            <a:pPr marL="800100" lvl="1" indent="-342900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sz="2000" dirty="0" err="1" smtClean="0">
                <a:latin typeface="+mj-lt"/>
              </a:rPr>
              <a:t>Gernu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egiteko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ohitura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txarrak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kentzea</a:t>
            </a:r>
            <a:r>
              <a:rPr lang="es-ES" sz="2000" dirty="0">
                <a:latin typeface="+mj-lt"/>
              </a:rPr>
              <a:t> </a:t>
            </a:r>
          </a:p>
          <a:p>
            <a:pPr marL="800100" lvl="1" indent="-342900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sz="2000" dirty="0" err="1" smtClean="0">
                <a:latin typeface="+mj-lt"/>
              </a:rPr>
              <a:t>Idorreri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kronikoa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ekiditea</a:t>
            </a:r>
            <a:r>
              <a:rPr lang="es-ES" sz="2000" dirty="0">
                <a:latin typeface="+mj-lt"/>
              </a:rPr>
              <a:t> </a:t>
            </a:r>
            <a:endParaRPr lang="es-ES" sz="2000" dirty="0" smtClean="0">
              <a:latin typeface="+mj-lt"/>
            </a:endParaRPr>
          </a:p>
          <a:p>
            <a:pPr marL="800100" lvl="1" indent="-342900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sz="2000" dirty="0" err="1" smtClean="0">
                <a:latin typeface="+mj-lt"/>
              </a:rPr>
              <a:t>Pisua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kontrolatzea</a:t>
            </a:r>
            <a:r>
              <a:rPr lang="es-ES" sz="2000" dirty="0" smtClean="0">
                <a:latin typeface="+mj-lt"/>
              </a:rPr>
              <a:t> </a:t>
            </a:r>
            <a:endParaRPr lang="es-ES" dirty="0"/>
          </a:p>
          <a:p>
            <a:pPr marL="800100" lvl="1" indent="-342900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sz="2000" dirty="0" err="1" smtClean="0">
                <a:latin typeface="+mj-lt"/>
              </a:rPr>
              <a:t>Ariketa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fisiko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egokitua</a:t>
            </a:r>
            <a:r>
              <a:rPr lang="es-ES" sz="2000" dirty="0" smtClean="0">
                <a:latin typeface="+mj-lt"/>
              </a:rPr>
              <a:t> </a:t>
            </a:r>
            <a:endParaRPr lang="es-ES" sz="2000" dirty="0">
              <a:latin typeface="+mj-lt"/>
            </a:endParaRPr>
          </a:p>
          <a:p>
            <a:pPr marL="800100" lvl="1" indent="-342900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sz="2000" dirty="0" err="1" smtClean="0">
                <a:latin typeface="+mj-lt"/>
              </a:rPr>
              <a:t>Erretzeari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uztea</a:t>
            </a:r>
            <a:endParaRPr lang="es-ES" sz="2000" dirty="0" smtClean="0">
              <a:latin typeface="+mj-lt"/>
            </a:endParaRPr>
          </a:p>
          <a:p>
            <a:pPr marL="800100" lvl="1" indent="-342900">
              <a:buClr>
                <a:srgbClr val="3D92CB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Arropa </a:t>
            </a:r>
            <a:r>
              <a:rPr lang="es-ES" sz="2000" dirty="0" err="1" smtClean="0">
                <a:latin typeface="+mj-lt"/>
              </a:rPr>
              <a:t>egokia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erabiltzea</a:t>
            </a:r>
            <a:r>
              <a:rPr lang="es-ES" sz="2000" dirty="0" smtClean="0">
                <a:latin typeface="+mj-lt"/>
              </a:rPr>
              <a:t> eta </a:t>
            </a:r>
            <a:r>
              <a:rPr lang="es-ES" sz="2000" dirty="0" err="1" smtClean="0">
                <a:latin typeface="+mj-lt"/>
              </a:rPr>
              <a:t>arkitektura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oztopoak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ekiditea</a:t>
            </a:r>
            <a:endParaRPr lang="es-ES" sz="2000" dirty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s-ES" sz="2000" dirty="0" smtClean="0">
              <a:latin typeface="+mj-lt"/>
            </a:endParaRPr>
          </a:p>
          <a:p>
            <a:pPr lvl="1"/>
            <a:endParaRPr lang="es-E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9969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nawMmTpcdlbfMFoGopqk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PzgoGZ8qpD1tJ3F4ATwbP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6Gj9T9JaIbWbW0vWgijG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YCToOdBRTho2reSUHAN9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sKhi5dC2cZkLXKsAcNKVb"/>
</p:tagLst>
</file>

<file path=ppt/theme/theme1.xml><?xml version="1.0" encoding="utf-8"?>
<a:theme xmlns:a="http://schemas.openxmlformats.org/drawingml/2006/main" name="3_Diseño personalizado">
  <a:themeElements>
    <a:clrScheme name="Personalizado 2">
      <a:dk1>
        <a:sysClr val="windowText" lastClr="000000"/>
      </a:dk1>
      <a:lt1>
        <a:sysClr val="window" lastClr="FFFFFF"/>
      </a:lt1>
      <a:dk2>
        <a:srgbClr val="4BACC6"/>
      </a:dk2>
      <a:lt2>
        <a:srgbClr val="EEECE1"/>
      </a:lt2>
      <a:accent1>
        <a:srgbClr val="31859B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3275</TotalTime>
  <Words>1222</Words>
  <Application>Microsoft Office PowerPoint</Application>
  <PresentationFormat>Presentación en pantalla (4:3)</PresentationFormat>
  <Paragraphs>149</Paragraphs>
  <Slides>19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7" baseType="lpstr">
      <vt:lpstr>Arial</vt:lpstr>
      <vt:lpstr>Arial Black</vt:lpstr>
      <vt:lpstr>Arial Unicode MS</vt:lpstr>
      <vt:lpstr>Calibri</vt:lpstr>
      <vt:lpstr>Times New Roman</vt:lpstr>
      <vt:lpstr>Verdana</vt:lpstr>
      <vt:lpstr>Wingdings</vt:lpstr>
      <vt:lpstr>3_Diseño personalizado</vt:lpstr>
      <vt:lpstr>  MASKURI HIPERAKTIBOAREN MANEIUA  26 Lib, 10 zk. 2018</vt:lpstr>
      <vt:lpstr>Aurkezpena</vt:lpstr>
      <vt:lpstr>SARRERA (I)</vt:lpstr>
      <vt:lpstr>SARRERA (II)</vt:lpstr>
      <vt:lpstr>etiopatogenia</vt:lpstr>
      <vt:lpstr>DIAGNOSTIKOA (i)</vt:lpstr>
      <vt:lpstr>DIAGNOSTIKOA (iI)</vt:lpstr>
      <vt:lpstr>Tratamenduaren kontsiderazioak</vt:lpstr>
      <vt:lpstr>TRATAMENDU  EZ-FARMAKOLOGIKOA (i)</vt:lpstr>
      <vt:lpstr>TRATAMENDU  EZ-FARMAKOLOGIKOA(iI)</vt:lpstr>
      <vt:lpstr>Presentación de PowerPoint</vt:lpstr>
      <vt:lpstr>ANTIMUskarinoak</vt:lpstr>
      <vt:lpstr>3-BETA HARTZAILE ADRENERGIKOAREN AGONISTA (mirabegronA) (i)</vt:lpstr>
      <vt:lpstr>3-BETA HARTZAILE ADRENERGIKOAREN AGONISTA (mirabegronA) (II)</vt:lpstr>
      <vt:lpstr>TERAPIA konbinatua (antimuskarinikoak +mirabegrona) </vt:lpstr>
      <vt:lpstr>BESTE AUKERA BATZUK</vt:lpstr>
      <vt:lpstr>OSPITALEKO ARRETA ESPEZIALIZATURA BIDERATZEKO IRIZPIDEAK</vt:lpstr>
      <vt:lpstr>Presentación de PowerPoint</vt:lpstr>
      <vt:lpstr>Informazio gehiago eta bibliografia…</vt:lpstr>
    </vt:vector>
  </TitlesOfParts>
  <Company>N.G.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INFAC Información Farmacoterapéutica</dc:title>
  <dc:creator>COMITE REDACCION INFAC</dc:creator>
  <cp:lastModifiedBy>Ruiz Ortega, Irene</cp:lastModifiedBy>
  <cp:revision>320</cp:revision>
  <cp:lastPrinted>2018-12-21T10:09:00Z</cp:lastPrinted>
  <dcterms:created xsi:type="dcterms:W3CDTF">2007-11-13T08:52:06Z</dcterms:created>
  <dcterms:modified xsi:type="dcterms:W3CDTF">2019-03-04T12:42:08Z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DocumentId">
    <vt:lpwstr>160ivq7-8rTnREubEONBuH9j9k92nA21cNajGSl9HSP4</vt:lpwstr>
  </property>
  <property fmtid="{D5CDD505-2E9C-101B-9397-08002B2CF9AE}" pid="3" name="Google.Documents.RevisionId">
    <vt:lpwstr>12863737458791287082</vt:lpwstr>
  </property>
  <property fmtid="{D5CDD505-2E9C-101B-9397-08002B2CF9AE}" pid="4" name="Google.Documents.PreviousRevisionId">
    <vt:lpwstr>12445244904266056390</vt:lpwstr>
  </property>
  <property fmtid="{D5CDD505-2E9C-101B-9397-08002B2CF9AE}" pid="5" name="Google.Documents.PluginVersion">
    <vt:lpwstr>2.0.2026.3768</vt:lpwstr>
  </property>
  <property fmtid="{D5CDD505-2E9C-101B-9397-08002B2CF9AE}" pid="6" name="Google.Documents.MergeIncapabilityFlags">
    <vt:i4>0</vt:i4>
  </property>
  <property fmtid="{D5CDD505-2E9C-101B-9397-08002B2CF9AE}" pid="7" name="Google.Documents.Tracking">
    <vt:lpwstr>true</vt:lpwstr>
  </property>
</Properties>
</file>